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Lst>
  <p:sldSz cy="5143500" cx="9144000"/>
  <p:notesSz cx="6858000" cy="9144000"/>
  <p:embeddedFontLst>
    <p:embeddedFont>
      <p:font typeface="Lato"/>
      <p:regular r:id="rId114"/>
      <p:bold r:id="rId115"/>
      <p:italic r:id="rId116"/>
      <p:boldItalic r:id="rId1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18" roundtripDataSignature="AMtx7miW267CTR8VxuOOczYO+SyeceTX6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customschemas.google.com/relationships/presentationmetadata" Target="metadata"/><Relationship Id="rId117" Type="http://schemas.openxmlformats.org/officeDocument/2006/relationships/font" Target="fonts/Lato-boldItalic.fntdata"/><Relationship Id="rId116" Type="http://schemas.openxmlformats.org/officeDocument/2006/relationships/font" Target="fonts/Lato-italic.fntdata"/><Relationship Id="rId115" Type="http://schemas.openxmlformats.org/officeDocument/2006/relationships/font" Target="fonts/Lato-bold.fntdata"/><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font" Target="fonts/Lato-regular.fntdata"/><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jKnBDUesjTeEQ0fGjHWxVtKbRe2okeqs/view"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93e3eec7ab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g93e3eec7ab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Aturan penulisan sebuah attribute:</a:t>
            </a:r>
            <a:endParaRPr/>
          </a:p>
          <a:p>
            <a:pPr indent="-171450" lvl="0" marL="171450" rtl="0" algn="l">
              <a:lnSpc>
                <a:spcPct val="100000"/>
              </a:lnSpc>
              <a:spcBef>
                <a:spcPts val="0"/>
              </a:spcBef>
              <a:spcAft>
                <a:spcPts val="0"/>
              </a:spcAft>
              <a:buSzPts val="1100"/>
              <a:buFont typeface="Arial"/>
              <a:buChar char="•"/>
            </a:pPr>
            <a:r>
              <a:rPr lang="en-US"/>
              <a:t>Nama attribute diikuti oleh tanda sama dengan.</a:t>
            </a:r>
            <a:endParaRPr/>
          </a:p>
          <a:p>
            <a:pPr indent="-171450" lvl="0" marL="171450" rtl="0" algn="l">
              <a:lnSpc>
                <a:spcPct val="100000"/>
              </a:lnSpc>
              <a:spcBef>
                <a:spcPts val="0"/>
              </a:spcBef>
              <a:spcAft>
                <a:spcPts val="0"/>
              </a:spcAft>
              <a:buSzPts val="1100"/>
              <a:buFont typeface="Arial"/>
              <a:buChar char="•"/>
            </a:pPr>
            <a:r>
              <a:rPr lang="en-US"/>
              <a:t>Nilai attribut diapit oleh dua tanda petik pembuka dan penutup.</a:t>
            </a:r>
            <a:endParaRPr/>
          </a:p>
          <a:p>
            <a:pPr indent="-171450" lvl="0" marL="171450" rtl="0" algn="l">
              <a:lnSpc>
                <a:spcPct val="100000"/>
              </a:lnSpc>
              <a:spcBef>
                <a:spcPts val="0"/>
              </a:spcBef>
              <a:spcAft>
                <a:spcPts val="0"/>
              </a:spcAft>
              <a:buSzPts val="1100"/>
              <a:buFont typeface="Arial"/>
              <a:buChar char="•"/>
            </a:pPr>
            <a:r>
              <a:rPr lang="en-US"/>
              <a:t>Jika lebih dari satu attribut, diberi jarak dengan spasi.</a:t>
            </a:r>
            <a:endParaRPr/>
          </a:p>
          <a:p>
            <a:pPr indent="-101600" lvl="0" marL="171450" rtl="0" algn="l">
              <a:lnSpc>
                <a:spcPct val="100000"/>
              </a:lnSpc>
              <a:spcBef>
                <a:spcPts val="0"/>
              </a:spcBef>
              <a:spcAft>
                <a:spcPts val="0"/>
              </a:spcAft>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Dari contoh di atas untuk element </a:t>
            </a:r>
            <a:r>
              <a:rPr b="1" lang="en-US"/>
              <a:t>a</a:t>
            </a:r>
            <a:r>
              <a:rPr lang="en-US"/>
              <a:t> berguna untuk memberikan batasan pada hyperlink dengan beberapa attribute di dalamnya:</a:t>
            </a:r>
            <a:endParaRPr/>
          </a:p>
          <a:p>
            <a:pPr indent="-298450" lvl="0" marL="457200" marR="0" rtl="0" algn="l">
              <a:lnSpc>
                <a:spcPct val="100000"/>
              </a:lnSpc>
              <a:spcBef>
                <a:spcPts val="0"/>
              </a:spcBef>
              <a:spcAft>
                <a:spcPts val="0"/>
              </a:spcAft>
              <a:buClr>
                <a:srgbClr val="000000"/>
              </a:buClr>
              <a:buSzPts val="1100"/>
              <a:buFont typeface="Arial"/>
              <a:buChar char="●"/>
            </a:pPr>
            <a:r>
              <a:rPr b="1" lang="en-US"/>
              <a:t>href</a:t>
            </a:r>
            <a:r>
              <a:rPr lang="en-US"/>
              <a:t> – Ini adalah attribute untuk menentukan alamat sebuah website, dimana ketika tautan diklik akan diarahkan ke halaman sesuai dengan tautan yang diisi, pada contoh ini adalah halaman </a:t>
            </a:r>
            <a:r>
              <a:rPr b="1" lang="en-US"/>
              <a:t>href=”https://www.google.com/”</a:t>
            </a:r>
            <a:r>
              <a:rPr lang="en-US"/>
              <a:t>.</a:t>
            </a:r>
            <a:endParaRPr/>
          </a:p>
          <a:p>
            <a:pPr indent="-298450" lvl="0" marL="457200" marR="0" rtl="0" algn="l">
              <a:lnSpc>
                <a:spcPct val="100000"/>
              </a:lnSpc>
              <a:spcBef>
                <a:spcPts val="0"/>
              </a:spcBef>
              <a:spcAft>
                <a:spcPts val="0"/>
              </a:spcAft>
              <a:buClr>
                <a:srgbClr val="000000"/>
              </a:buClr>
              <a:buSzPts val="1100"/>
              <a:buFont typeface="Arial"/>
              <a:buChar char="●"/>
            </a:pPr>
            <a:r>
              <a:rPr b="1" lang="en-US"/>
              <a:t>title</a:t>
            </a:r>
            <a:r>
              <a:rPr lang="en-US"/>
              <a:t> – Attribute ini berguna untuk menambahkan informasi pada tautan ketika kursor mouse diarahkan pada tautan. Pada contoh ini untuk title yang digunakan adalah </a:t>
            </a:r>
            <a:r>
              <a:rPr b="1" lang="en-US"/>
              <a:t>title=”Search Engine Terbaik”</a:t>
            </a:r>
            <a:r>
              <a:rPr lang="en-US"/>
              <a:t>.</a:t>
            </a:r>
            <a:endParaRPr/>
          </a:p>
          <a:p>
            <a:pPr indent="-298450" lvl="0" marL="457200" marR="0" rtl="0" algn="l">
              <a:lnSpc>
                <a:spcPct val="100000"/>
              </a:lnSpc>
              <a:spcBef>
                <a:spcPts val="0"/>
              </a:spcBef>
              <a:spcAft>
                <a:spcPts val="0"/>
              </a:spcAft>
              <a:buClr>
                <a:srgbClr val="000000"/>
              </a:buClr>
              <a:buSzPts val="1100"/>
              <a:buFont typeface="Arial"/>
              <a:buChar char="●"/>
            </a:pPr>
            <a:r>
              <a:rPr b="1" lang="en-US"/>
              <a:t>target</a:t>
            </a:r>
            <a:r>
              <a:rPr lang="en-US"/>
              <a:t> – Untuk attribute ini berguna untuk memberitahu browser jika tautan diklik akan dibuka pada tab baru. Pada contoh ini adalah </a:t>
            </a:r>
            <a:r>
              <a:rPr b="1" lang="en-US"/>
              <a:t>target=”_blank”</a:t>
            </a:r>
            <a:r>
              <a:rPr lang="en-US"/>
              <a:t>. Jika attribut ini dihilangkan, untuk tautan tidak akan dibuka di tab baru.</a:t>
            </a:r>
            <a:endParaRPr/>
          </a:p>
        </p:txBody>
      </p:sp>
      <p:sp>
        <p:nvSpPr>
          <p:cNvPr id="220" name="Google Shape;22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215" name="Google Shape;1215;p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226" name="Google Shape;1226;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244" name="Google Shape;1244;p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1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256" name="Google Shape;1256;p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1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267" name="Google Shape;1267;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277" name="Google Shape;1277;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8" name="Google Shape;128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9" name="Google Shape;129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9" name="Google Shape;130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93e3eec7a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https://drive.google.com/file/d/1jKnBDUesjTeEQ0fGjHWxVtKbRe2okeqs/view</a:t>
            </a:r>
            <a:endParaRPr/>
          </a:p>
        </p:txBody>
      </p:sp>
      <p:sp>
        <p:nvSpPr>
          <p:cNvPr id="1319" name="Google Shape;1319;g93e3eec7a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chemeClr val="dk1"/>
                </a:solidFill>
                <a:latin typeface="Arial"/>
                <a:ea typeface="Arial"/>
                <a:cs typeface="Arial"/>
                <a:sym typeface="Arial"/>
              </a:rPr>
              <a:t>Editor Teks adalah suatu jenis perangkat lunak</a:t>
            </a:r>
            <a:r>
              <a:rPr b="0" i="0" lang="en-US" sz="1100" u="none" cap="none" strike="noStrike">
                <a:solidFill>
                  <a:srgbClr val="000000"/>
                </a:solidFill>
                <a:latin typeface="Arial"/>
                <a:ea typeface="Arial"/>
                <a:cs typeface="Arial"/>
                <a:sym typeface="Arial"/>
              </a:rPr>
              <a:t> komputer yang digunakan untuk menyunting teks biasa contoh : Notepad, Notepad ++ , Sublime Text</a:t>
            </a:r>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chemeClr val="dk1"/>
                </a:solidFill>
                <a:latin typeface="Arial"/>
                <a:ea typeface="Arial"/>
                <a:cs typeface="Arial"/>
                <a:sym typeface="Arial"/>
              </a:rPr>
              <a:t>Ekstensi file adalah metadata yang digunakan oleh sistem operasi untuk mengetahui informasi dari file tersebut. Sebagai contoh, file dengan nama Baca.txt adalah jenis filetext, </a:t>
            </a:r>
            <a:endParaRPr>
              <a:solidFill>
                <a:srgbClr val="000000"/>
              </a:solidFill>
            </a:endParaRPr>
          </a:p>
        </p:txBody>
      </p:sp>
      <p:sp>
        <p:nvSpPr>
          <p:cNvPr id="231" name="Google Shape;23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chemeClr val="dk1"/>
                </a:solidFill>
                <a:latin typeface="Arial"/>
                <a:ea typeface="Arial"/>
                <a:cs typeface="Arial"/>
                <a:sym typeface="Arial"/>
              </a:rPr>
              <a:t>HTML (</a:t>
            </a:r>
            <a:r>
              <a:rPr b="0" i="1" lang="en-US" sz="1100" u="none" cap="none" strike="noStrike">
                <a:solidFill>
                  <a:schemeClr val="dk1"/>
                </a:solidFill>
                <a:latin typeface="Arial"/>
                <a:ea typeface="Arial"/>
                <a:cs typeface="Arial"/>
                <a:sym typeface="Arial"/>
              </a:rPr>
              <a:t>HyperText Markup Language</a:t>
            </a:r>
            <a:r>
              <a:rPr b="0" i="0" lang="en-US" sz="1100" u="none" cap="none" strike="noStrike">
                <a:solidFill>
                  <a:schemeClr val="dk1"/>
                </a:solidFill>
                <a:latin typeface="Arial"/>
                <a:ea typeface="Arial"/>
                <a:cs typeface="Arial"/>
                <a:sym typeface="Arial"/>
              </a:rPr>
              <a:t>) merupakan suatu metoda untuk mengimplementasikan konsep hypertext dalam suatu naskah atau dokumen</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chemeClr val="dk1"/>
                </a:solidFill>
                <a:latin typeface="Arial"/>
                <a:ea typeface="Arial"/>
                <a:cs typeface="Arial"/>
                <a:sym typeface="Arial"/>
              </a:rPr>
              <a:t>HTML (</a:t>
            </a:r>
            <a:r>
              <a:rPr b="0" i="1" lang="en-US" sz="1100" u="none" cap="none" strike="noStrike">
                <a:solidFill>
                  <a:schemeClr val="dk1"/>
                </a:solidFill>
                <a:latin typeface="Arial"/>
                <a:ea typeface="Arial"/>
                <a:cs typeface="Arial"/>
                <a:sym typeface="Arial"/>
              </a:rPr>
              <a:t>HyperText Markup Language</a:t>
            </a:r>
            <a:r>
              <a:rPr b="0" i="0" lang="en-US" sz="1100" u="none" cap="none" strike="noStrike">
                <a:solidFill>
                  <a:schemeClr val="dk1"/>
                </a:solidFill>
                <a:latin typeface="Arial"/>
                <a:ea typeface="Arial"/>
                <a:cs typeface="Arial"/>
                <a:sym typeface="Arial"/>
              </a:rPr>
              <a:t>) adalah bahasa yang digunakan untuk menulis halaman web</a:t>
            </a:r>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chemeClr val="dk1"/>
                </a:solidFill>
                <a:latin typeface="Arial"/>
                <a:ea typeface="Arial"/>
                <a:cs typeface="Arial"/>
                <a:sym typeface="Arial"/>
              </a:rPr>
              <a:t>File-file HTML dapat ditampilkan sesuai Tag pada HTML</a:t>
            </a:r>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chemeClr val="dk1"/>
                </a:solidFill>
                <a:latin typeface="Arial"/>
                <a:ea typeface="Arial"/>
                <a:cs typeface="Arial"/>
                <a:sym typeface="Arial"/>
              </a:rPr>
              <a:t>Browser dalah software/aplikasi/perangkat lunak yang digunakan untuk mengakses/ menampilkan halaman web. </a:t>
            </a:r>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chemeClr val="dk1"/>
                </a:solidFill>
                <a:latin typeface="Arial"/>
                <a:ea typeface="Arial"/>
                <a:cs typeface="Arial"/>
                <a:sym typeface="Arial"/>
              </a:rPr>
              <a:t>Contohnya adalah Microsoft Internet Explorer, Google Chrome, Apple Safari dan Opera, Netscape Navigator, Mozilla Firefox.</a:t>
            </a:r>
            <a:endParaRPr/>
          </a:p>
        </p:txBody>
      </p:sp>
      <p:sp>
        <p:nvSpPr>
          <p:cNvPr id="242" name="Google Shape;24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Untuk membuat tabel/table menggunakan kode HTML caranya sangat mudah. Silahkan diperhatikan terlebih dahulu kode dasar dalam pembuatan table menggunakan kode HTML berikut.</a:t>
            </a:r>
            <a:endParaRPr/>
          </a:p>
        </p:txBody>
      </p:sp>
      <p:sp>
        <p:nvSpPr>
          <p:cNvPr id="253" name="Google Shape;25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263" name="Google Shape;26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275" name="Google Shape;27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chemeClr val="dk1"/>
                </a:solidFill>
                <a:latin typeface="Arial"/>
                <a:ea typeface="Arial"/>
                <a:cs typeface="Arial"/>
                <a:sym typeface="Arial"/>
              </a:rPr>
              <a:t>Terinspirasi dari kesuksesan Javascript, Microsoft mengadopsi teknologi serupa. Microsoft membuat ‘Javascript’ versi mereka sendiri bernama JScript. Lalu di tanam pada Internet Explorer 3.0.</a:t>
            </a:r>
            <a:endParaRPr/>
          </a:p>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chemeClr val="dk1"/>
                </a:solidFill>
                <a:latin typeface="Arial"/>
                <a:ea typeface="Arial"/>
                <a:cs typeface="Arial"/>
                <a:sym typeface="Arial"/>
              </a:rPr>
              <a:t>Hal ini mengakibatkan ‘perang browser', karena JScript milik Microsoft berbeda dengan Javascript racikan Netscape.</a:t>
            </a:r>
            <a:endParaRPr/>
          </a:p>
        </p:txBody>
      </p:sp>
      <p:sp>
        <p:nvSpPr>
          <p:cNvPr id="287" name="Google Shape;287;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Ya itu saja sudah cukup. Bila kamu ingin belajar Javacript dari Nodejs, silahkan baca: Pengenalan Nodejs untuk Pemula.</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Rekomendasi saya: belajar Javascript dari sisi client dulu. Nanti Nodejs belakangan.</a:t>
            </a:r>
            <a:endParaRPr/>
          </a:p>
        </p:txBody>
      </p:sp>
      <p:sp>
        <p:nvSpPr>
          <p:cNvPr id="297" name="Google Shape;29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Ada yang mengatakan, belajar javascript itu susah, karena saat melihat hasilnya di web browser, pesan </a:t>
            </a:r>
            <a:r>
              <a:rPr i="1" lang="en-US"/>
              <a:t>error</a:t>
            </a:r>
            <a:r>
              <a:rPr lang="en-US"/>
              <a:t>-nya tidak tampil. Pendapat ini tidak benar. Karena kita bisa melihatnya melalui </a:t>
            </a:r>
            <a:r>
              <a:rPr i="1" lang="en-US"/>
              <a:t>console</a:t>
            </a:r>
            <a:r>
              <a:rPr lang="en-US"/>
              <a:t>.</a:t>
            </a:r>
            <a:endParaRPr/>
          </a:p>
        </p:txBody>
      </p:sp>
      <p:sp>
        <p:nvSpPr>
          <p:cNvPr id="309" name="Google Shape;309;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Setelah mencoba </a:t>
            </a:r>
            <a:r>
              <a:rPr i="1" lang="en-US"/>
              <a:t>console</a:t>
            </a:r>
            <a:r>
              <a:rPr lang="en-US"/>
              <a:t> Javascript, maka dapat kita simpulkan:</a:t>
            </a:r>
            <a:endParaRPr/>
          </a:p>
          <a:p>
            <a:pPr indent="-298450" lvl="0" marL="457200" marR="0" rtl="0" algn="l">
              <a:lnSpc>
                <a:spcPct val="100000"/>
              </a:lnSpc>
              <a:spcBef>
                <a:spcPts val="0"/>
              </a:spcBef>
              <a:spcAft>
                <a:spcPts val="0"/>
              </a:spcAft>
              <a:buClr>
                <a:srgbClr val="000000"/>
              </a:buClr>
              <a:buSzPts val="1100"/>
              <a:buFont typeface="Arial"/>
              <a:buChar char="●"/>
            </a:pPr>
            <a:r>
              <a:rPr i="1" lang="en-US"/>
              <a:t>Console</a:t>
            </a:r>
            <a:r>
              <a:rPr lang="en-US"/>
              <a:t> bisa digunakan untuk mengujicoba fungsi atau kode Javascript;</a:t>
            </a:r>
            <a:endParaRPr/>
          </a:p>
          <a:p>
            <a:pPr indent="-298450" lvl="0" marL="457200" marR="0" rtl="0" algn="l">
              <a:lnSpc>
                <a:spcPct val="100000"/>
              </a:lnSpc>
              <a:spcBef>
                <a:spcPts val="0"/>
              </a:spcBef>
              <a:spcAft>
                <a:spcPts val="0"/>
              </a:spcAft>
              <a:buClr>
                <a:srgbClr val="000000"/>
              </a:buClr>
              <a:buSzPts val="1100"/>
              <a:buFont typeface="Arial"/>
              <a:buChar char="●"/>
            </a:pPr>
            <a:r>
              <a:rPr i="1" lang="en-US"/>
              <a:t>Console</a:t>
            </a:r>
            <a:r>
              <a:rPr lang="en-US"/>
              <a:t> dapat kita gunakan untuk melihat pesan error saat </a:t>
            </a:r>
            <a:r>
              <a:rPr i="1" lang="en-US"/>
              <a:t>debugging</a:t>
            </a:r>
            <a:r>
              <a:rPr lang="en-US"/>
              <a:t> program.</a:t>
            </a:r>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320" name="Google Shape;320;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333" name="Google Shape;33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344" name="Google Shape;34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355" name="Google Shape;355;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366" name="Google Shape;366;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377" name="Google Shape;377;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387" name="Google Shape;387;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398" name="Google Shape;398;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410" name="Google Shape;410;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421" name="Google Shape;421;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431" name="Google Shape;431;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442" name="Google Shape;44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454" name="Google Shape;454;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465" name="Google Shape;465;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477" name="Google Shape;477;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488" name="Google Shape;488;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500" name="Google Shape;500;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510" name="Google Shape;510;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521" name="Google Shape;521;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532" name="Google Shape;532;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543" name="Google Shape;543;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554" name="Google Shape;554;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565" name="Google Shape;565;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576" name="Google Shape;576;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587" name="Google Shape;587;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596" name="Google Shape;596;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606" name="Google Shape;606;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618" name="Google Shape;618;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629" name="Google Shape;629;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641" name="Google Shape;641;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652" name="Google Shape;652;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663" name="Google Shape;663;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674" name="Google Shape;674;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685" name="Google Shape;685;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696" name="Google Shape;696;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707" name="Google Shape;707;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717" name="Google Shape;717;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728" name="Google Shape;728;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739" name="Google Shape;739;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750" name="Google Shape;750;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761" name="Google Shape;761;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771" name="Google Shape;771;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782" name="Google Shape;782;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793" name="Google Shape;793;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804" name="Google Shape;804;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815" name="Google Shape;815;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825" name="Google Shape;825;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835" name="Google Shape;835;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846" name="Google Shape;846;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859" name="Google Shape;859;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873" name="Google Shape;873;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Konsep kerja PHP diawali dengan permintaan suatu halaman </a:t>
            </a:r>
            <a:r>
              <a:rPr i="1" lang="en-US"/>
              <a:t>web </a:t>
            </a:r>
            <a:r>
              <a:rPr lang="en-US"/>
              <a:t>(</a:t>
            </a:r>
            <a:r>
              <a:rPr i="1" lang="en-US"/>
              <a:t>file</a:t>
            </a:r>
            <a:r>
              <a:rPr lang="en-US"/>
              <a:t>.php) oleh </a:t>
            </a:r>
            <a:r>
              <a:rPr i="1" lang="en-US"/>
              <a:t>browser </a:t>
            </a:r>
            <a:r>
              <a:rPr lang="en-US"/>
              <a:t>atau klien. Kemudian berdasarkan alamat di Internet (URL), </a:t>
            </a:r>
            <a:r>
              <a:rPr i="1" lang="en-US"/>
              <a:t>browser </a:t>
            </a:r>
            <a:r>
              <a:rPr lang="en-US"/>
              <a:t>mendapatkan alamat dari </a:t>
            </a:r>
            <a:r>
              <a:rPr i="1" lang="en-US"/>
              <a:t>web server</a:t>
            </a:r>
            <a:r>
              <a:rPr lang="en-US"/>
              <a:t>, yang akan mengidentifikasi halaman yang diminta, dan menyampaikan segala informasi yang dibutuhkan oleh </a:t>
            </a:r>
            <a:r>
              <a:rPr i="1" lang="en-US"/>
              <a:t>web server</a:t>
            </a:r>
            <a:r>
              <a:rPr lang="en-US"/>
              <a:t>.</a:t>
            </a:r>
            <a:endParaRPr/>
          </a:p>
          <a:p>
            <a:pPr indent="-298450" lvl="0" marL="457200" marR="0" rtl="0" algn="l">
              <a:lnSpc>
                <a:spcPct val="100000"/>
              </a:lnSpc>
              <a:spcBef>
                <a:spcPts val="0"/>
              </a:spcBef>
              <a:spcAft>
                <a:spcPts val="0"/>
              </a:spcAft>
              <a:buClr>
                <a:srgbClr val="000000"/>
              </a:buClr>
              <a:buSzPts val="1100"/>
              <a:buFont typeface="Arial"/>
              <a:buChar char="●"/>
            </a:pPr>
            <a:r>
              <a:rPr lang="en-US"/>
              <a:t>Selanjutnya, ketika </a:t>
            </a:r>
            <a:r>
              <a:rPr i="1" lang="en-US"/>
              <a:t>file </a:t>
            </a:r>
            <a:r>
              <a:rPr lang="en-US"/>
              <a:t>PHP yang diminta didapatkan oleh </a:t>
            </a:r>
            <a:r>
              <a:rPr i="1" lang="en-US"/>
              <a:t>web server</a:t>
            </a:r>
            <a:r>
              <a:rPr lang="en-US"/>
              <a:t>, isinya segera dikirimkan ke mesin PHP untuk diproses dan memberikan hasilnya (berupa kode HTML) ke </a:t>
            </a:r>
            <a:r>
              <a:rPr i="1" lang="en-US"/>
              <a:t>web server</a:t>
            </a:r>
            <a:r>
              <a:rPr lang="en-US"/>
              <a:t>, lalu menyampaikannya ke klien. </a:t>
            </a:r>
            <a:endParaRPr/>
          </a:p>
        </p:txBody>
      </p:sp>
      <p:sp>
        <p:nvSpPr>
          <p:cNvPr id="149" name="Google Shape;14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883" name="Google Shape;883;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895" name="Google Shape;895;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906" name="Google Shape;906;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917" name="Google Shape;917;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927" name="Google Shape;927;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938" name="Google Shape;938;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949" name="Google Shape;949;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960" name="Google Shape;960;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971" name="Google Shape;971;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982" name="Google Shape;982;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Selain menggunakan server, dapat menggunakan server local (localhost) dengan menggunakan XAMPP yang berjalan pada komputer/laptop client.</a:t>
            </a:r>
            <a:endParaRPr/>
          </a:p>
        </p:txBody>
      </p:sp>
      <p:sp>
        <p:nvSpPr>
          <p:cNvPr id="179" name="Google Shape;17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993" name="Google Shape;993;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003" name="Google Shape;1003;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013" name="Google Shape;1013;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023" name="Google Shape;1023;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034" name="Google Shape;1034;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047" name="Google Shape;1047;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058" name="Google Shape;1058;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069" name="Google Shape;1069;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081" name="Google Shape;1081;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092" name="Google Shape;1092;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Tag sendiri digunakan untuk menandai sebuah element pada bagian awal dan akhir, dengan format yang sama diawali dengan tanda  dan ditutup dengan .</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n-US"/>
              <a:t>Jika dibedakan, untuk tag terdapat dua jenis, yaitu tag pembuka html dan tag penutup /html. Dua jenis tag ini hanya dibedakan dengan tanda garis miring.</a:t>
            </a:r>
            <a:endParaRPr/>
          </a:p>
          <a:p>
            <a:pPr indent="0" lvl="0" marL="0" rtl="0" algn="l">
              <a:lnSpc>
                <a:spcPct val="100000"/>
              </a:lnSpc>
              <a:spcBef>
                <a:spcPts val="0"/>
              </a:spcBef>
              <a:spcAft>
                <a:spcPts val="0"/>
              </a:spcAft>
              <a:buSzPts val="1400"/>
              <a:buNone/>
            </a:pPr>
            <a:r>
              <a:t/>
            </a:r>
            <a:endParaRPr/>
          </a:p>
        </p:txBody>
      </p:sp>
      <p:sp>
        <p:nvSpPr>
          <p:cNvPr id="209" name="Google Shape;20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102" name="Google Shape;1102;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114" name="Google Shape;1114;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125" name="Google Shape;1125;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136" name="Google Shape;1136;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148" name="Google Shape;1148;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159" name="Google Shape;1159;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p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170" name="Google Shape;1170;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1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181" name="Google Shape;1181;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193" name="Google Shape;1193;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204" name="Google Shape;1204;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0"/>
          <p:cNvSpPr txBox="1"/>
          <p:nvPr>
            <p:ph type="ctrTitle"/>
          </p:nvPr>
        </p:nvSpPr>
        <p:spPr>
          <a:xfrm>
            <a:off x="685800" y="841772"/>
            <a:ext cx="77724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0"/>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9"/>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2"/>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2"/>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3"/>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3"/>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4"/>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4"/>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4"/>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629841" y="342900"/>
            <a:ext cx="2949300" cy="12000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7"/>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7"/>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629841" y="342900"/>
            <a:ext cx="2949300" cy="12000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p:nvPr>
            <p:ph idx="2" type="pic"/>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8"/>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0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107.png"/><Relationship Id="rId5" Type="http://schemas.openxmlformats.org/officeDocument/2006/relationships/image" Target="../media/image2.png"/><Relationship Id="rId6" Type="http://schemas.openxmlformats.org/officeDocument/2006/relationships/image" Target="../media/image118.png"/><Relationship Id="rId7" Type="http://schemas.openxmlformats.org/officeDocument/2006/relationships/image" Target="../media/image117.png"/><Relationship Id="rId8" Type="http://schemas.openxmlformats.org/officeDocument/2006/relationships/image" Target="../media/image11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5.png"/><Relationship Id="rId7" Type="http://schemas.openxmlformats.org/officeDocument/2006/relationships/image" Target="../media/image11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16.png"/><Relationship Id="rId4" Type="http://schemas.openxmlformats.org/officeDocument/2006/relationships/image" Target="../media/image113.png"/><Relationship Id="rId5" Type="http://schemas.openxmlformats.org/officeDocument/2006/relationships/image" Target="../media/image120.png"/><Relationship Id="rId6" Type="http://schemas.openxmlformats.org/officeDocument/2006/relationships/image" Target="../media/image125.png"/><Relationship Id="rId7" Type="http://schemas.openxmlformats.org/officeDocument/2006/relationships/image" Target="../media/image121.png"/><Relationship Id="rId8"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3.png"/><Relationship Id="rId7"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7.png"/><Relationship Id="rId7"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8.png"/><Relationship Id="rId7"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0.png"/><Relationship Id="rId7" Type="http://schemas.openxmlformats.org/officeDocument/2006/relationships/image" Target="../media/image38.png"/><Relationship Id="rId8"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6.png"/><Relationship Id="rId7"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0.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9.png"/><Relationship Id="rId7"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8.png"/><Relationship Id="rId7"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6.png"/><Relationship Id="rId7" Type="http://schemas.openxmlformats.org/officeDocument/2006/relationships/image" Target="../media/image8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7.png"/><Relationship Id="rId7"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hyperlink" Target="https://www.petanikode.com/topik/c" TargetMode="External"/><Relationship Id="rId7" Type="http://schemas.openxmlformats.org/officeDocument/2006/relationships/hyperlink" Target="https://www.petanikode.com/topik/c++" TargetMode="External"/><Relationship Id="rId8" Type="http://schemas.openxmlformats.org/officeDocument/2006/relationships/hyperlink" Target="https://www.petanikode.com/topik/java"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71.png"/><Relationship Id="rId7" Type="http://schemas.openxmlformats.org/officeDocument/2006/relationships/image" Target="../media/image7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78.png"/><Relationship Id="rId5" Type="http://schemas.openxmlformats.org/officeDocument/2006/relationships/image" Target="../media/image2.png"/><Relationship Id="rId6" Type="http://schemas.openxmlformats.org/officeDocument/2006/relationships/image" Target="../media/image80.png"/><Relationship Id="rId7" Type="http://schemas.openxmlformats.org/officeDocument/2006/relationships/image" Target="../media/image75.png"/><Relationship Id="rId8" Type="http://schemas.openxmlformats.org/officeDocument/2006/relationships/image" Target="../media/image7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8.png"/><Relationship Id="rId13" Type="http://schemas.openxmlformats.org/officeDocument/2006/relationships/image" Target="../media/image6.png"/><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11.png"/><Relationship Id="rId1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9.jpg"/><Relationship Id="rId7" Type="http://schemas.openxmlformats.org/officeDocument/2006/relationships/image" Target="../media/image12.jpg"/><Relationship Id="rId8"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79.png"/><Relationship Id="rId7" Type="http://schemas.openxmlformats.org/officeDocument/2006/relationships/image" Target="../media/image8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9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9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6.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0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9.gif"/></Relationships>
</file>

<file path=ppt/slides/_rels/slide8.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5.png"/><Relationship Id="rId13" Type="http://schemas.openxmlformats.org/officeDocument/2006/relationships/image" Target="../media/image7.png"/><Relationship Id="rId12"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8.png"/><Relationship Id="rId14" Type="http://schemas.openxmlformats.org/officeDocument/2006/relationships/image" Target="../media/image20.png"/><Relationship Id="rId5" Type="http://schemas.openxmlformats.org/officeDocument/2006/relationships/image" Target="../media/image2.png"/><Relationship Id="rId6" Type="http://schemas.openxmlformats.org/officeDocument/2006/relationships/image" Target="../media/image9.jpg"/><Relationship Id="rId7" Type="http://schemas.openxmlformats.org/officeDocument/2006/relationships/image" Target="../media/image10.png"/><Relationship Id="rId8"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01.png"/><Relationship Id="rId7" Type="http://schemas.openxmlformats.org/officeDocument/2006/relationships/image" Target="../media/image8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9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9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98.png"/><Relationship Id="rId7" Type="http://schemas.openxmlformats.org/officeDocument/2006/relationships/image" Target="../media/image9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9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93.png"/><Relationship Id="rId7" Type="http://schemas.openxmlformats.org/officeDocument/2006/relationships/image" Target="../media/image10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0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9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94.png"/><Relationship Id="rId7" Type="http://schemas.openxmlformats.org/officeDocument/2006/relationships/image" Target="../media/image10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0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2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0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09.png"/><Relationship Id="rId7" Type="http://schemas.openxmlformats.org/officeDocument/2006/relationships/image" Target="../media/image12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2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g93e3eec7ab_0_90"/>
          <p:cNvPicPr preferRelativeResize="0"/>
          <p:nvPr/>
        </p:nvPicPr>
        <p:blipFill rotWithShape="1">
          <a:blip r:embed="rId3">
            <a:alphaModFix/>
          </a:blip>
          <a:srcRect b="-7459" l="0" r="0" t="16715"/>
          <a:stretch/>
        </p:blipFill>
        <p:spPr>
          <a:xfrm>
            <a:off x="0" y="-57150"/>
            <a:ext cx="9144000" cy="5791200"/>
          </a:xfrm>
          <a:prstGeom prst="rect">
            <a:avLst/>
          </a:prstGeom>
          <a:noFill/>
          <a:ln>
            <a:noFill/>
          </a:ln>
        </p:spPr>
      </p:pic>
      <p:pic>
        <p:nvPicPr>
          <p:cNvPr id="85" name="Google Shape;85;g93e3eec7ab_0_90"/>
          <p:cNvPicPr preferRelativeResize="0"/>
          <p:nvPr/>
        </p:nvPicPr>
        <p:blipFill rotWithShape="1">
          <a:blip r:embed="rId3">
            <a:alphaModFix/>
          </a:blip>
          <a:srcRect b="82221" l="0" r="72915" t="0"/>
          <a:stretch/>
        </p:blipFill>
        <p:spPr>
          <a:xfrm>
            <a:off x="6293038" y="-57150"/>
            <a:ext cx="2476500" cy="1219200"/>
          </a:xfrm>
          <a:prstGeom prst="rect">
            <a:avLst/>
          </a:prstGeom>
          <a:noFill/>
          <a:ln>
            <a:noFill/>
          </a:ln>
        </p:spPr>
      </p:pic>
      <p:sp>
        <p:nvSpPr>
          <p:cNvPr id="86" name="Google Shape;86;g93e3eec7ab_0_90"/>
          <p:cNvSpPr txBox="1"/>
          <p:nvPr/>
        </p:nvSpPr>
        <p:spPr>
          <a:xfrm>
            <a:off x="4121390" y="2823224"/>
            <a:ext cx="4734000" cy="6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b="1" lang="en-US" sz="1800">
                <a:solidFill>
                  <a:schemeClr val="lt1"/>
                </a:solidFill>
              </a:rPr>
              <a:t>Pertemuan #4:</a:t>
            </a:r>
            <a:endParaRPr b="1" sz="1700">
              <a:solidFill>
                <a:schemeClr val="lt1"/>
              </a:solidFill>
            </a:endParaRPr>
          </a:p>
          <a:p>
            <a:pPr indent="0" lvl="0" marL="0" rtl="0" algn="ctr">
              <a:spcBef>
                <a:spcPts val="0"/>
              </a:spcBef>
              <a:spcAft>
                <a:spcPts val="0"/>
              </a:spcAft>
              <a:buClr>
                <a:schemeClr val="dk1"/>
              </a:buClr>
              <a:buFont typeface="Arial"/>
              <a:buNone/>
            </a:pPr>
            <a:r>
              <a:rPr b="1" lang="en-US" sz="1700">
                <a:solidFill>
                  <a:schemeClr val="lt1"/>
                </a:solidFill>
              </a:rPr>
              <a:t>Mengidentifikasi mekanisme running atau eksekusi source code</a:t>
            </a:r>
            <a:endParaRPr>
              <a:solidFill>
                <a:schemeClr val="dk1"/>
              </a:solidFill>
            </a:endParaRPr>
          </a:p>
          <a:p>
            <a:pPr indent="0" lvl="0" marL="0" marR="0" rtl="0" algn="ctr">
              <a:lnSpc>
                <a:spcPct val="100000"/>
              </a:lnSpc>
              <a:spcBef>
                <a:spcPts val="0"/>
              </a:spcBef>
              <a:spcAft>
                <a:spcPts val="0"/>
              </a:spcAft>
              <a:buClr>
                <a:srgbClr val="000000"/>
              </a:buClr>
              <a:buSzPts val="2000"/>
              <a:buFont typeface="Arial"/>
              <a:buNone/>
            </a:pPr>
            <a:r>
              <a:t/>
            </a:r>
            <a:endParaRPr b="1" sz="1600">
              <a:solidFill>
                <a:schemeClr val="lt1"/>
              </a:solidFill>
              <a:latin typeface="Cambria"/>
              <a:ea typeface="Cambria"/>
              <a:cs typeface="Cambria"/>
              <a:sym typeface="Cambria"/>
            </a:endParaRPr>
          </a:p>
        </p:txBody>
      </p:sp>
      <p:grpSp>
        <p:nvGrpSpPr>
          <p:cNvPr id="87" name="Google Shape;87;g93e3eec7ab_0_90"/>
          <p:cNvGrpSpPr/>
          <p:nvPr/>
        </p:nvGrpSpPr>
        <p:grpSpPr>
          <a:xfrm>
            <a:off x="0" y="4038598"/>
            <a:ext cx="9144000" cy="1219200"/>
            <a:chOff x="0" y="4038598"/>
            <a:chExt cx="9144000" cy="1219200"/>
          </a:xfrm>
        </p:grpSpPr>
        <p:pic>
          <p:nvPicPr>
            <p:cNvPr id="88" name="Google Shape;88;g93e3eec7ab_0_90"/>
            <p:cNvPicPr preferRelativeResize="0"/>
            <p:nvPr/>
          </p:nvPicPr>
          <p:blipFill rotWithShape="1">
            <a:blip r:embed="rId3">
              <a:alphaModFix/>
            </a:blip>
            <a:srcRect b="0" l="0" r="0" t="82221"/>
            <a:stretch/>
          </p:blipFill>
          <p:spPr>
            <a:xfrm>
              <a:off x="0" y="4038598"/>
              <a:ext cx="9144000" cy="1219200"/>
            </a:xfrm>
            <a:prstGeom prst="rect">
              <a:avLst/>
            </a:prstGeom>
            <a:noFill/>
            <a:ln>
              <a:noFill/>
            </a:ln>
          </p:spPr>
        </p:pic>
        <p:pic>
          <p:nvPicPr>
            <p:cNvPr id="89" name="Google Shape;89;g93e3eec7ab_0_90"/>
            <p:cNvPicPr preferRelativeResize="0"/>
            <p:nvPr/>
          </p:nvPicPr>
          <p:blipFill rotWithShape="1">
            <a:blip r:embed="rId3">
              <a:alphaModFix/>
            </a:blip>
            <a:srcRect b="84735" l="73536" r="-2" t="11767"/>
            <a:stretch/>
          </p:blipFill>
          <p:spPr>
            <a:xfrm>
              <a:off x="8690517" y="4826682"/>
              <a:ext cx="349406" cy="316819"/>
            </a:xfrm>
            <a:prstGeom prst="rect">
              <a:avLst/>
            </a:prstGeom>
            <a:noFill/>
            <a:ln>
              <a:noFill/>
            </a:ln>
          </p:spPr>
        </p:pic>
      </p:grpSp>
      <p:sp>
        <p:nvSpPr>
          <p:cNvPr id="90" name="Google Shape;90;g93e3eec7ab_0_90"/>
          <p:cNvSpPr txBox="1"/>
          <p:nvPr/>
        </p:nvSpPr>
        <p:spPr>
          <a:xfrm>
            <a:off x="4121390" y="1660491"/>
            <a:ext cx="4734000" cy="6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3000"/>
              <a:buFont typeface="Arial"/>
              <a:buNone/>
            </a:pPr>
            <a:r>
              <a:rPr b="1" lang="en-US" sz="1800">
                <a:solidFill>
                  <a:srgbClr val="FFFFFF"/>
                </a:solidFill>
                <a:latin typeface="Cambria"/>
                <a:ea typeface="Cambria"/>
                <a:cs typeface="Cambria"/>
                <a:sym typeface="Cambria"/>
              </a:rPr>
              <a:t>Vocational School Graduate Academy</a:t>
            </a:r>
            <a:endParaRPr b="1" sz="1800">
              <a:solidFill>
                <a:srgbClr val="FFFFFF"/>
              </a:solidFill>
              <a:latin typeface="Cambria"/>
              <a:ea typeface="Cambria"/>
              <a:cs typeface="Cambria"/>
              <a:sym typeface="Cambria"/>
            </a:endParaRPr>
          </a:p>
          <a:p>
            <a:pPr indent="0" lvl="0" marL="0" rtl="0" algn="l">
              <a:spcBef>
                <a:spcPts val="0"/>
              </a:spcBef>
              <a:spcAft>
                <a:spcPts val="0"/>
              </a:spcAft>
              <a:buClr>
                <a:srgbClr val="000000"/>
              </a:buClr>
              <a:buSzPts val="3000"/>
              <a:buFont typeface="Arial"/>
              <a:buNone/>
            </a:pPr>
            <a:r>
              <a:t/>
            </a:r>
            <a:endParaRPr b="1" sz="1700">
              <a:solidFill>
                <a:srgbClr val="FFFFFF"/>
              </a:solidFill>
              <a:latin typeface="Cambria"/>
              <a:ea typeface="Cambria"/>
              <a:cs typeface="Cambria"/>
              <a:sym typeface="Cambria"/>
            </a:endParaRPr>
          </a:p>
          <a:p>
            <a:pPr indent="0" lvl="0" marL="0" rtl="0" algn="ctr">
              <a:spcBef>
                <a:spcPts val="0"/>
              </a:spcBef>
              <a:spcAft>
                <a:spcPts val="0"/>
              </a:spcAft>
              <a:buClr>
                <a:srgbClr val="000000"/>
              </a:buClr>
              <a:buSzPts val="3000"/>
              <a:buFont typeface="Arial"/>
              <a:buNone/>
            </a:pPr>
            <a:r>
              <a:rPr b="1" lang="en-US" sz="1900">
                <a:solidFill>
                  <a:srgbClr val="FFFF00"/>
                </a:solidFill>
                <a:latin typeface="Cambria"/>
                <a:ea typeface="Cambria"/>
                <a:cs typeface="Cambria"/>
                <a:sym typeface="Cambria"/>
              </a:rPr>
              <a:t>Web Developer</a:t>
            </a:r>
            <a:endParaRPr b="1" sz="1900">
              <a:solidFill>
                <a:srgbClr val="FFFF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3000"/>
              <a:buFont typeface="Arial"/>
              <a:buNone/>
            </a:pPr>
            <a:r>
              <a:t/>
            </a:r>
            <a:endParaRPr b="1" sz="3000">
              <a:solidFill>
                <a:srgbClr val="FFFFFF"/>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23" name="Google Shape;223;p2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24" name="Google Shape;224;p28"/>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225" name="Google Shape;225;p28"/>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226" name="Google Shape;226;p2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Attribut pada HTML</a:t>
            </a:r>
            <a:endParaRPr i="0" sz="2800" u="none" cap="none" strike="noStrike">
              <a:solidFill>
                <a:srgbClr val="243A62"/>
              </a:solidFill>
              <a:latin typeface="Cambria"/>
              <a:ea typeface="Cambria"/>
              <a:cs typeface="Cambria"/>
              <a:sym typeface="Cambria"/>
            </a:endParaRPr>
          </a:p>
        </p:txBody>
      </p:sp>
      <p:sp>
        <p:nvSpPr>
          <p:cNvPr id="227" name="Google Shape;227;p28"/>
          <p:cNvSpPr/>
          <p:nvPr/>
        </p:nvSpPr>
        <p:spPr>
          <a:xfrm>
            <a:off x="331180" y="876953"/>
            <a:ext cx="8433680" cy="347783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i="0" lang="en-US" sz="2000" u="none" cap="none" strike="noStrike">
                <a:solidFill>
                  <a:srgbClr val="0C0C0C"/>
                </a:solidFill>
                <a:latin typeface="Cambria"/>
                <a:ea typeface="Cambria"/>
                <a:cs typeface="Cambria"/>
                <a:sym typeface="Cambria"/>
              </a:rPr>
              <a:t>Setelah Anda memahami element dan tag, Anda perlu memahami apa itu attribute. Seperti diketahui jika sebuah element berupa sturktur pada HTML yang berfungsi untuk memberitahu browser mengenai apa yang akan ditampilkan.</a:t>
            </a:r>
            <a:endParaRPr>
              <a:latin typeface="Cambria"/>
              <a:ea typeface="Cambria"/>
              <a:cs typeface="Cambria"/>
              <a:sym typeface="Cambria"/>
            </a:endParaRPr>
          </a:p>
          <a:p>
            <a:pPr indent="0" lvl="0" marL="0" marR="0" rtl="0" algn="just">
              <a:lnSpc>
                <a:spcPct val="100000"/>
              </a:lnSpc>
              <a:spcBef>
                <a:spcPts val="0"/>
              </a:spcBef>
              <a:spcAft>
                <a:spcPts val="0"/>
              </a:spcAft>
              <a:buNone/>
            </a:pPr>
            <a:r>
              <a:t/>
            </a:r>
            <a:endParaRPr i="0" sz="2000" u="none" cap="none" strike="noStrike">
              <a:solidFill>
                <a:srgbClr val="0C0C0C"/>
              </a:solidFill>
              <a:latin typeface="Cambria"/>
              <a:ea typeface="Cambria"/>
              <a:cs typeface="Cambria"/>
              <a:sym typeface="Cambria"/>
            </a:endParaRPr>
          </a:p>
          <a:p>
            <a:pPr indent="0" lvl="0" marL="0" marR="0" rtl="0" algn="just">
              <a:lnSpc>
                <a:spcPct val="100000"/>
              </a:lnSpc>
              <a:spcBef>
                <a:spcPts val="0"/>
              </a:spcBef>
              <a:spcAft>
                <a:spcPts val="0"/>
              </a:spcAft>
              <a:buNone/>
            </a:pPr>
            <a:r>
              <a:t/>
            </a:r>
            <a:endParaRPr i="0" sz="2000" u="none" cap="none" strike="noStrike">
              <a:solidFill>
                <a:srgbClr val="0C0C0C"/>
              </a:solidFill>
              <a:latin typeface="Cambria"/>
              <a:ea typeface="Cambria"/>
              <a:cs typeface="Cambria"/>
              <a:sym typeface="Cambria"/>
            </a:endParaRPr>
          </a:p>
          <a:p>
            <a:pPr indent="0" lvl="0" marL="0" marR="0" rtl="0" algn="just">
              <a:lnSpc>
                <a:spcPct val="100000"/>
              </a:lnSpc>
              <a:spcBef>
                <a:spcPts val="0"/>
              </a:spcBef>
              <a:spcAft>
                <a:spcPts val="0"/>
              </a:spcAft>
              <a:buNone/>
            </a:pPr>
            <a:r>
              <a:t/>
            </a:r>
            <a:endParaRPr i="0" sz="2000" u="none" cap="none" strike="noStrike">
              <a:solidFill>
                <a:srgbClr val="0C0C0C"/>
              </a:solidFill>
              <a:latin typeface="Cambria"/>
              <a:ea typeface="Cambria"/>
              <a:cs typeface="Cambria"/>
              <a:sym typeface="Cambria"/>
            </a:endParaRPr>
          </a:p>
          <a:p>
            <a:pPr indent="0" lvl="0" marL="0" marR="0" rtl="0" algn="just">
              <a:lnSpc>
                <a:spcPct val="100000"/>
              </a:lnSpc>
              <a:spcBef>
                <a:spcPts val="0"/>
              </a:spcBef>
              <a:spcAft>
                <a:spcPts val="0"/>
              </a:spcAft>
              <a:buNone/>
            </a:pPr>
            <a:r>
              <a:t/>
            </a:r>
            <a:endParaRPr i="0" sz="2000" u="none" cap="none" strike="noStrike">
              <a:solidFill>
                <a:srgbClr val="0C0C0C"/>
              </a:solidFill>
              <a:latin typeface="Cambria"/>
              <a:ea typeface="Cambria"/>
              <a:cs typeface="Cambria"/>
              <a:sym typeface="Cambria"/>
            </a:endParaRPr>
          </a:p>
          <a:p>
            <a:pPr indent="0" lvl="0" marL="0" marR="0" rtl="0" algn="just">
              <a:lnSpc>
                <a:spcPct val="100000"/>
              </a:lnSpc>
              <a:spcBef>
                <a:spcPts val="0"/>
              </a:spcBef>
              <a:spcAft>
                <a:spcPts val="0"/>
              </a:spcAft>
              <a:buNone/>
            </a:pPr>
            <a:r>
              <a:rPr i="0" lang="en-US" sz="2000" u="none" cap="none" strike="noStrike">
                <a:solidFill>
                  <a:srgbClr val="0C0C0C"/>
                </a:solidFill>
                <a:latin typeface="Cambria"/>
                <a:ea typeface="Cambria"/>
                <a:cs typeface="Cambria"/>
                <a:sym typeface="Cambria"/>
              </a:rPr>
              <a:t>Berikut adalah contoh element yang disertai sebuah attribute:</a:t>
            </a:r>
            <a:endParaRPr>
              <a:latin typeface="Cambria"/>
              <a:ea typeface="Cambria"/>
              <a:cs typeface="Cambria"/>
              <a:sym typeface="Cambria"/>
            </a:endParaRPr>
          </a:p>
          <a:p>
            <a:pPr indent="0" lvl="0" marL="0" marR="0" rtl="0" algn="l">
              <a:lnSpc>
                <a:spcPct val="100000"/>
              </a:lnSpc>
              <a:spcBef>
                <a:spcPts val="0"/>
              </a:spcBef>
              <a:spcAft>
                <a:spcPts val="0"/>
              </a:spcAft>
              <a:buNone/>
            </a:pPr>
            <a:r>
              <a:rPr i="0" lang="en-US" sz="2000" u="none" cap="none" strike="noStrike">
                <a:solidFill>
                  <a:srgbClr val="0C0C0C"/>
                </a:solidFill>
                <a:latin typeface="Cambria"/>
                <a:ea typeface="Cambria"/>
                <a:cs typeface="Cambria"/>
                <a:sym typeface="Cambria"/>
              </a:rPr>
              <a:t>pBerikut adalah a href="https://www.google.com/" title="Search" target="_blank"Engine terbaik/a./p</a:t>
            </a:r>
            <a:endParaRPr>
              <a:latin typeface="Cambria"/>
              <a:ea typeface="Cambria"/>
              <a:cs typeface="Cambria"/>
              <a:sym typeface="Cambria"/>
            </a:endParaRPr>
          </a:p>
        </p:txBody>
      </p:sp>
      <p:pic>
        <p:nvPicPr>
          <p:cNvPr id="228" name="Google Shape;228;p28"/>
          <p:cNvPicPr preferRelativeResize="0"/>
          <p:nvPr/>
        </p:nvPicPr>
        <p:blipFill rotWithShape="1">
          <a:blip r:embed="rId6">
            <a:alphaModFix/>
          </a:blip>
          <a:srcRect b="0" l="0" r="0" t="0"/>
          <a:stretch/>
        </p:blipFill>
        <p:spPr>
          <a:xfrm>
            <a:off x="804406" y="2283710"/>
            <a:ext cx="7717813" cy="944628"/>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pic>
        <p:nvPicPr>
          <p:cNvPr id="1217" name="Google Shape;1217;p11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18" name="Google Shape;1218;p11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19" name="Google Shape;1219;p118"/>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220" name="Google Shape;1220;p118"/>
          <p:cNvPicPr preferRelativeResize="0"/>
          <p:nvPr/>
        </p:nvPicPr>
        <p:blipFill rotWithShape="1">
          <a:blip r:embed="rId5">
            <a:alphaModFix/>
          </a:blip>
          <a:srcRect b="0" l="0" r="0" t="0"/>
          <a:stretch/>
        </p:blipFill>
        <p:spPr>
          <a:xfrm>
            <a:off x="8022007" y="4424767"/>
            <a:ext cx="1121992" cy="710964"/>
          </a:xfrm>
          <a:prstGeom prst="rect">
            <a:avLst/>
          </a:prstGeom>
          <a:noFill/>
          <a:ln>
            <a:noFill/>
          </a:ln>
        </p:spPr>
      </p:pic>
      <p:sp>
        <p:nvSpPr>
          <p:cNvPr id="1221" name="Google Shape;1221;p11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Operator Bitwise</a:t>
            </a:r>
            <a:endParaRPr i="0" sz="2800" u="none" cap="none" strike="noStrike">
              <a:solidFill>
                <a:srgbClr val="243A62"/>
              </a:solidFill>
              <a:latin typeface="Cambria"/>
              <a:ea typeface="Cambria"/>
              <a:cs typeface="Cambria"/>
              <a:sym typeface="Cambria"/>
            </a:endParaRPr>
          </a:p>
        </p:txBody>
      </p:sp>
      <p:sp>
        <p:nvSpPr>
          <p:cNvPr id="1222" name="Google Shape;1222;p118"/>
          <p:cNvSpPr/>
          <p:nvPr/>
        </p:nvSpPr>
        <p:spPr>
          <a:xfrm>
            <a:off x="331181" y="890070"/>
            <a:ext cx="8361715" cy="2031325"/>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Operator ini berlaku untuk tipe data int, long, short, char, dan byte. Operator ini akan menghitung dari bit-ke-bit. </a:t>
            </a:r>
            <a:endParaRPr>
              <a:latin typeface="Cambria"/>
              <a:ea typeface="Cambria"/>
              <a:cs typeface="Cambria"/>
              <a:sym typeface="Cambria"/>
            </a:endParaRPr>
          </a:p>
          <a:p>
            <a:pPr indent="0" lvl="0" marL="194728" marR="0" rtl="0" algn="just">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Misalnya, kita punya variabel a = 60 dan b = 13.</a:t>
            </a:r>
            <a:endParaRPr>
              <a:latin typeface="Cambria"/>
              <a:ea typeface="Cambria"/>
              <a:cs typeface="Cambria"/>
              <a:sym typeface="Cambria"/>
            </a:endParaRPr>
          </a:p>
          <a:p>
            <a:pPr indent="0" lvl="0" marL="194728" marR="0" rtl="0" algn="just">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Bila dibuat dalam bentuk biner, akan menjadi seperti ini:</a:t>
            </a:r>
            <a:endParaRPr>
              <a:latin typeface="Cambria"/>
              <a:ea typeface="Cambria"/>
              <a:cs typeface="Cambria"/>
              <a:sym typeface="Cambria"/>
            </a:endParaRPr>
          </a:p>
          <a:p>
            <a:pPr indent="0" lvl="0" marL="194728" marR="0" rtl="0" algn="l">
              <a:lnSpc>
                <a:spcPct val="100000"/>
              </a:lnSpc>
              <a:spcBef>
                <a:spcPts val="0"/>
              </a:spcBef>
              <a:spcAft>
                <a:spcPts val="0"/>
              </a:spcAft>
              <a:buNone/>
            </a:pPr>
            <a:r>
              <a:t/>
            </a:r>
            <a:endParaRPr b="1" i="0" sz="1800" u="none" cap="none" strike="noStrike">
              <a:solidFill>
                <a:srgbClr val="0C0C0C"/>
              </a:solidFill>
              <a:latin typeface="Cambria"/>
              <a:ea typeface="Cambria"/>
              <a:cs typeface="Cambria"/>
              <a:sym typeface="Cambria"/>
            </a:endParaRPr>
          </a:p>
        </p:txBody>
      </p:sp>
      <p:pic>
        <p:nvPicPr>
          <p:cNvPr id="1223" name="Google Shape;1223;p118"/>
          <p:cNvPicPr preferRelativeResize="0"/>
          <p:nvPr/>
        </p:nvPicPr>
        <p:blipFill rotWithShape="1">
          <a:blip r:embed="rId6">
            <a:alphaModFix/>
          </a:blip>
          <a:srcRect b="0" l="0" r="0" t="0"/>
          <a:stretch/>
        </p:blipFill>
        <p:spPr>
          <a:xfrm>
            <a:off x="3263986" y="2736220"/>
            <a:ext cx="2496103" cy="82258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pic>
        <p:nvPicPr>
          <p:cNvPr id="1228" name="Google Shape;1228;p11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29" name="Google Shape;1229;p11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30" name="Google Shape;1230;p119"/>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231" name="Google Shape;1231;p119"/>
          <p:cNvPicPr preferRelativeResize="0"/>
          <p:nvPr/>
        </p:nvPicPr>
        <p:blipFill rotWithShape="1">
          <a:blip r:embed="rId5">
            <a:alphaModFix/>
          </a:blip>
          <a:srcRect b="0" l="0" r="0" t="0"/>
          <a:stretch/>
        </p:blipFill>
        <p:spPr>
          <a:xfrm>
            <a:off x="8022006" y="4389120"/>
            <a:ext cx="1195145" cy="746611"/>
          </a:xfrm>
          <a:prstGeom prst="rect">
            <a:avLst/>
          </a:prstGeom>
          <a:noFill/>
          <a:ln>
            <a:noFill/>
          </a:ln>
        </p:spPr>
      </p:pic>
      <p:sp>
        <p:nvSpPr>
          <p:cNvPr id="1232" name="Google Shape;1232;p119"/>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Operator Bitwise</a:t>
            </a:r>
            <a:endParaRPr i="0" sz="2800" u="none" cap="none" strike="noStrike">
              <a:solidFill>
                <a:srgbClr val="243A62"/>
              </a:solidFill>
              <a:latin typeface="Cambria"/>
              <a:ea typeface="Cambria"/>
              <a:cs typeface="Cambria"/>
              <a:sym typeface="Cambria"/>
            </a:endParaRPr>
          </a:p>
        </p:txBody>
      </p:sp>
      <p:sp>
        <p:nvSpPr>
          <p:cNvPr id="1233" name="Google Shape;1233;p119"/>
          <p:cNvSpPr/>
          <p:nvPr/>
        </p:nvSpPr>
        <p:spPr>
          <a:xfrm>
            <a:off x="331181" y="890070"/>
            <a:ext cx="8361715" cy="369332"/>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Kemudian, dilakukan operasi bitwise</a:t>
            </a:r>
            <a:endParaRPr>
              <a:latin typeface="Cambria"/>
              <a:ea typeface="Cambria"/>
              <a:cs typeface="Cambria"/>
              <a:sym typeface="Cambria"/>
            </a:endParaRPr>
          </a:p>
        </p:txBody>
      </p:sp>
      <p:pic>
        <p:nvPicPr>
          <p:cNvPr id="1234" name="Google Shape;1234;p119"/>
          <p:cNvPicPr preferRelativeResize="0"/>
          <p:nvPr/>
        </p:nvPicPr>
        <p:blipFill rotWithShape="1">
          <a:blip r:embed="rId6">
            <a:alphaModFix/>
          </a:blip>
          <a:srcRect b="0" l="0" r="0" t="0"/>
          <a:stretch/>
        </p:blipFill>
        <p:spPr>
          <a:xfrm>
            <a:off x="1845019" y="2031280"/>
            <a:ext cx="2140865" cy="912085"/>
          </a:xfrm>
          <a:prstGeom prst="rect">
            <a:avLst/>
          </a:prstGeom>
          <a:noFill/>
          <a:ln>
            <a:noFill/>
          </a:ln>
        </p:spPr>
      </p:pic>
      <p:pic>
        <p:nvPicPr>
          <p:cNvPr id="1235" name="Google Shape;1235;p119"/>
          <p:cNvPicPr preferRelativeResize="0"/>
          <p:nvPr/>
        </p:nvPicPr>
        <p:blipFill rotWithShape="1">
          <a:blip r:embed="rId7">
            <a:alphaModFix/>
          </a:blip>
          <a:srcRect b="0" l="0" r="0" t="0"/>
          <a:stretch/>
        </p:blipFill>
        <p:spPr>
          <a:xfrm>
            <a:off x="1845019" y="3567070"/>
            <a:ext cx="2092260" cy="1000075"/>
          </a:xfrm>
          <a:prstGeom prst="rect">
            <a:avLst/>
          </a:prstGeom>
          <a:noFill/>
          <a:ln>
            <a:noFill/>
          </a:ln>
        </p:spPr>
      </p:pic>
      <p:pic>
        <p:nvPicPr>
          <p:cNvPr id="1236" name="Google Shape;1236;p119"/>
          <p:cNvPicPr preferRelativeResize="0"/>
          <p:nvPr/>
        </p:nvPicPr>
        <p:blipFill rotWithShape="1">
          <a:blip r:embed="rId8">
            <a:alphaModFix/>
          </a:blip>
          <a:srcRect b="0" l="0" r="0" t="0"/>
          <a:stretch/>
        </p:blipFill>
        <p:spPr>
          <a:xfrm>
            <a:off x="5275960" y="1923745"/>
            <a:ext cx="1942135" cy="1019620"/>
          </a:xfrm>
          <a:prstGeom prst="rect">
            <a:avLst/>
          </a:prstGeom>
          <a:noFill/>
          <a:ln>
            <a:noFill/>
          </a:ln>
        </p:spPr>
      </p:pic>
      <p:pic>
        <p:nvPicPr>
          <p:cNvPr id="1237" name="Google Shape;1237;p119"/>
          <p:cNvPicPr preferRelativeResize="0"/>
          <p:nvPr/>
        </p:nvPicPr>
        <p:blipFill rotWithShape="1">
          <a:blip r:embed="rId9">
            <a:alphaModFix/>
          </a:blip>
          <a:srcRect b="0" l="0" r="0" t="0"/>
          <a:stretch/>
        </p:blipFill>
        <p:spPr>
          <a:xfrm>
            <a:off x="5162352" y="3697713"/>
            <a:ext cx="2169352" cy="796904"/>
          </a:xfrm>
          <a:prstGeom prst="rect">
            <a:avLst/>
          </a:prstGeom>
          <a:noFill/>
          <a:ln>
            <a:noFill/>
          </a:ln>
        </p:spPr>
      </p:pic>
      <p:sp>
        <p:nvSpPr>
          <p:cNvPr id="1238" name="Google Shape;1238;p119"/>
          <p:cNvSpPr txBox="1"/>
          <p:nvPr/>
        </p:nvSpPr>
        <p:spPr>
          <a:xfrm>
            <a:off x="2469260" y="3157964"/>
            <a:ext cx="882145" cy="818213"/>
          </a:xfrm>
          <a:prstGeom prst="rect">
            <a:avLst/>
          </a:prstGeom>
          <a:noFill/>
          <a:ln>
            <a:noFill/>
          </a:ln>
        </p:spPr>
        <p:txBody>
          <a:bodyPr anchorCtr="0" anchor="t" bIns="121900" lIns="121900" spcFirstLastPara="1" rIns="121900" wrap="square" tIns="121900">
            <a:noAutofit/>
          </a:bodyPr>
          <a:lstStyle/>
          <a:p>
            <a:pPr indent="0" lvl="0" marL="0" marR="0" rtl="0" algn="ctr">
              <a:lnSpc>
                <a:spcPct val="115000"/>
              </a:lnSpc>
              <a:spcBef>
                <a:spcPts val="0"/>
              </a:spcBef>
              <a:spcAft>
                <a:spcPts val="0"/>
              </a:spcAft>
              <a:buClr>
                <a:srgbClr val="77B7E7"/>
              </a:buClr>
              <a:buSzPts val="1300"/>
              <a:buFont typeface="Lato"/>
              <a:buNone/>
            </a:pPr>
            <a:r>
              <a:rPr b="0" i="0" lang="en-US" sz="1800" u="none" cap="none" strike="noStrike">
                <a:solidFill>
                  <a:srgbClr val="77B7E7"/>
                </a:solidFill>
                <a:latin typeface="Lato"/>
                <a:ea typeface="Lato"/>
                <a:cs typeface="Lato"/>
                <a:sym typeface="Lato"/>
              </a:rPr>
              <a:t>OR</a:t>
            </a:r>
            <a:endParaRPr/>
          </a:p>
        </p:txBody>
      </p:sp>
      <p:sp>
        <p:nvSpPr>
          <p:cNvPr id="1239" name="Google Shape;1239;p119"/>
          <p:cNvSpPr txBox="1"/>
          <p:nvPr/>
        </p:nvSpPr>
        <p:spPr>
          <a:xfrm>
            <a:off x="2469260" y="1436526"/>
            <a:ext cx="1058028" cy="631276"/>
          </a:xfrm>
          <a:prstGeom prst="rect">
            <a:avLst/>
          </a:prstGeom>
          <a:noFill/>
          <a:ln>
            <a:noFill/>
          </a:ln>
        </p:spPr>
        <p:txBody>
          <a:bodyPr anchorCtr="0" anchor="t" bIns="121900" lIns="121900" spcFirstLastPara="1" rIns="121900" wrap="square" tIns="121900">
            <a:noAutofit/>
          </a:bodyPr>
          <a:lstStyle/>
          <a:p>
            <a:pPr indent="0" lvl="0" marL="0" marR="0" rtl="0" algn="ctr">
              <a:lnSpc>
                <a:spcPct val="115000"/>
              </a:lnSpc>
              <a:spcBef>
                <a:spcPts val="0"/>
              </a:spcBef>
              <a:spcAft>
                <a:spcPts val="0"/>
              </a:spcAft>
              <a:buClr>
                <a:srgbClr val="77B7E7"/>
              </a:buClr>
              <a:buSzPts val="1300"/>
              <a:buFont typeface="Lato"/>
              <a:buNone/>
            </a:pPr>
            <a:r>
              <a:rPr b="0" i="0" lang="en-US" sz="1800" u="none" cap="none" strike="noStrike">
                <a:solidFill>
                  <a:srgbClr val="77B7E7"/>
                </a:solidFill>
                <a:latin typeface="Lato"/>
                <a:ea typeface="Lato"/>
                <a:cs typeface="Lato"/>
                <a:sym typeface="Lato"/>
              </a:rPr>
              <a:t>AND</a:t>
            </a:r>
            <a:endParaRPr/>
          </a:p>
        </p:txBody>
      </p:sp>
      <p:sp>
        <p:nvSpPr>
          <p:cNvPr id="1240" name="Google Shape;1240;p119"/>
          <p:cNvSpPr txBox="1"/>
          <p:nvPr/>
        </p:nvSpPr>
        <p:spPr>
          <a:xfrm>
            <a:off x="5738138" y="1398286"/>
            <a:ext cx="1017778" cy="525459"/>
          </a:xfrm>
          <a:prstGeom prst="rect">
            <a:avLst/>
          </a:prstGeom>
          <a:noFill/>
          <a:ln>
            <a:noFill/>
          </a:ln>
        </p:spPr>
        <p:txBody>
          <a:bodyPr anchorCtr="0" anchor="t" bIns="121900" lIns="121900" spcFirstLastPara="1" rIns="121900" wrap="square" tIns="121900">
            <a:noAutofit/>
          </a:bodyPr>
          <a:lstStyle/>
          <a:p>
            <a:pPr indent="0" lvl="0" marL="0" marR="0" rtl="0" algn="ctr">
              <a:lnSpc>
                <a:spcPct val="115000"/>
              </a:lnSpc>
              <a:spcBef>
                <a:spcPts val="0"/>
              </a:spcBef>
              <a:spcAft>
                <a:spcPts val="0"/>
              </a:spcAft>
              <a:buClr>
                <a:srgbClr val="77B7E7"/>
              </a:buClr>
              <a:buSzPts val="1300"/>
              <a:buFont typeface="Lato"/>
              <a:buNone/>
            </a:pPr>
            <a:r>
              <a:rPr b="0" i="0" lang="en-US" sz="1800" u="none" cap="none" strike="noStrike">
                <a:solidFill>
                  <a:srgbClr val="77B7E7"/>
                </a:solidFill>
                <a:latin typeface="Lato"/>
                <a:ea typeface="Lato"/>
                <a:cs typeface="Lato"/>
                <a:sym typeface="Lato"/>
              </a:rPr>
              <a:t>XOR</a:t>
            </a:r>
            <a:endParaRPr/>
          </a:p>
        </p:txBody>
      </p:sp>
      <p:sp>
        <p:nvSpPr>
          <p:cNvPr id="1241" name="Google Shape;1241;p119"/>
          <p:cNvSpPr txBox="1"/>
          <p:nvPr/>
        </p:nvSpPr>
        <p:spPr>
          <a:xfrm>
            <a:off x="5738138" y="3217800"/>
            <a:ext cx="1017778" cy="525459"/>
          </a:xfrm>
          <a:prstGeom prst="rect">
            <a:avLst/>
          </a:prstGeom>
          <a:noFill/>
          <a:ln>
            <a:noFill/>
          </a:ln>
        </p:spPr>
        <p:txBody>
          <a:bodyPr anchorCtr="0" anchor="t" bIns="121900" lIns="121900" spcFirstLastPara="1" rIns="121900" wrap="square" tIns="121900">
            <a:noAutofit/>
          </a:bodyPr>
          <a:lstStyle/>
          <a:p>
            <a:pPr indent="0" lvl="0" marL="0" marR="0" rtl="0" algn="ctr">
              <a:lnSpc>
                <a:spcPct val="115000"/>
              </a:lnSpc>
              <a:spcBef>
                <a:spcPts val="0"/>
              </a:spcBef>
              <a:spcAft>
                <a:spcPts val="0"/>
              </a:spcAft>
              <a:buClr>
                <a:srgbClr val="77B7E7"/>
              </a:buClr>
              <a:buSzPts val="1300"/>
              <a:buFont typeface="Lato"/>
              <a:buNone/>
            </a:pPr>
            <a:r>
              <a:rPr b="0" i="0" lang="en-US" sz="1800" u="none" cap="none" strike="noStrike">
                <a:solidFill>
                  <a:srgbClr val="77B7E7"/>
                </a:solidFill>
                <a:latin typeface="Lato"/>
                <a:ea typeface="Lato"/>
                <a:cs typeface="Lato"/>
                <a:sym typeface="Lato"/>
              </a:rPr>
              <a:t>NOT</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2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47" name="Google Shape;1247;p12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48" name="Google Shape;1248;p120"/>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249" name="Google Shape;1249;p120"/>
          <p:cNvPicPr preferRelativeResize="0"/>
          <p:nvPr/>
        </p:nvPicPr>
        <p:blipFill rotWithShape="1">
          <a:blip r:embed="rId5">
            <a:alphaModFix/>
          </a:blip>
          <a:srcRect b="0" l="0" r="0" t="0"/>
          <a:stretch/>
        </p:blipFill>
        <p:spPr>
          <a:xfrm>
            <a:off x="8022007" y="4424767"/>
            <a:ext cx="1121992" cy="710964"/>
          </a:xfrm>
          <a:prstGeom prst="rect">
            <a:avLst/>
          </a:prstGeom>
          <a:noFill/>
          <a:ln>
            <a:noFill/>
          </a:ln>
        </p:spPr>
      </p:pic>
      <p:sp>
        <p:nvSpPr>
          <p:cNvPr id="1250" name="Google Shape;1250;p120"/>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Contoh</a:t>
            </a:r>
            <a:endParaRPr b="0" i="0" sz="2800" u="none" cap="none" strike="noStrike">
              <a:solidFill>
                <a:srgbClr val="243A62"/>
              </a:solidFill>
              <a:latin typeface="Arial"/>
              <a:ea typeface="Arial"/>
              <a:cs typeface="Arial"/>
              <a:sym typeface="Arial"/>
            </a:endParaRPr>
          </a:p>
        </p:txBody>
      </p:sp>
      <p:sp>
        <p:nvSpPr>
          <p:cNvPr id="1251" name="Google Shape;1251;p120"/>
          <p:cNvSpPr txBox="1"/>
          <p:nvPr/>
        </p:nvSpPr>
        <p:spPr>
          <a:xfrm>
            <a:off x="331181" y="908829"/>
            <a:ext cx="8447059" cy="2750703"/>
          </a:xfrm>
          <a:prstGeom prst="rect">
            <a:avLst/>
          </a:prstGeom>
          <a:noFill/>
          <a:ln>
            <a:noFill/>
          </a:ln>
        </p:spPr>
        <p:txBody>
          <a:bodyPr anchorCtr="0" anchor="t" bIns="91425" lIns="91425" spcFirstLastPara="1" rIns="91425" wrap="square" tIns="91425">
            <a:noAutofit/>
          </a:bodyPr>
          <a:lstStyle/>
          <a:p>
            <a:pPr indent="0" lvl="0" marL="194728" marR="0" rtl="0" algn="l">
              <a:lnSpc>
                <a:spcPct val="100000"/>
              </a:lnSpc>
              <a:spcBef>
                <a:spcPts val="0"/>
              </a:spcBef>
              <a:spcAft>
                <a:spcPts val="0"/>
              </a:spcAft>
              <a:buClr>
                <a:srgbClr val="002060"/>
              </a:buClr>
              <a:buSzPts val="1300"/>
              <a:buFont typeface="Noto Sans Symbols"/>
              <a:buNone/>
            </a:pPr>
            <a:r>
              <a:t/>
            </a:r>
            <a:endParaRPr b="1" i="0" sz="1800" u="none" cap="none" strike="noStrike">
              <a:solidFill>
                <a:srgbClr val="002060"/>
              </a:solidFill>
              <a:latin typeface="Verdana"/>
              <a:ea typeface="Verdana"/>
              <a:cs typeface="Verdana"/>
              <a:sym typeface="Verdana"/>
            </a:endParaRPr>
          </a:p>
        </p:txBody>
      </p:sp>
      <p:pic>
        <p:nvPicPr>
          <p:cNvPr id="1252" name="Google Shape;1252;p120"/>
          <p:cNvPicPr preferRelativeResize="0"/>
          <p:nvPr/>
        </p:nvPicPr>
        <p:blipFill rotWithShape="1">
          <a:blip r:embed="rId6">
            <a:alphaModFix/>
          </a:blip>
          <a:srcRect b="0" l="0" r="0" t="0"/>
          <a:stretch/>
        </p:blipFill>
        <p:spPr>
          <a:xfrm>
            <a:off x="331181" y="837002"/>
            <a:ext cx="3700602" cy="3870578"/>
          </a:xfrm>
          <a:prstGeom prst="rect">
            <a:avLst/>
          </a:prstGeom>
          <a:noFill/>
          <a:ln>
            <a:noFill/>
          </a:ln>
        </p:spPr>
      </p:pic>
      <p:pic>
        <p:nvPicPr>
          <p:cNvPr id="1253" name="Google Shape;1253;p120"/>
          <p:cNvPicPr preferRelativeResize="0"/>
          <p:nvPr/>
        </p:nvPicPr>
        <p:blipFill rotWithShape="1">
          <a:blip r:embed="rId7">
            <a:alphaModFix/>
          </a:blip>
          <a:srcRect b="0" l="0" r="0" t="0"/>
          <a:stretch/>
        </p:blipFill>
        <p:spPr>
          <a:xfrm>
            <a:off x="4406316" y="837003"/>
            <a:ext cx="4176687" cy="387057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pic>
        <p:nvPicPr>
          <p:cNvPr id="1258" name="Google Shape;1258;p12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59" name="Google Shape;1259;p12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60" name="Google Shape;1260;p121"/>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261" name="Google Shape;1261;p121"/>
          <p:cNvPicPr preferRelativeResize="0"/>
          <p:nvPr/>
        </p:nvPicPr>
        <p:blipFill rotWithShape="1">
          <a:blip r:embed="rId5">
            <a:alphaModFix/>
          </a:blip>
          <a:srcRect b="0" l="0" r="0" t="0"/>
          <a:stretch/>
        </p:blipFill>
        <p:spPr>
          <a:xfrm>
            <a:off x="8022007" y="4424767"/>
            <a:ext cx="1121992" cy="710964"/>
          </a:xfrm>
          <a:prstGeom prst="rect">
            <a:avLst/>
          </a:prstGeom>
          <a:noFill/>
          <a:ln>
            <a:noFill/>
          </a:ln>
        </p:spPr>
      </p:pic>
      <p:sp>
        <p:nvSpPr>
          <p:cNvPr id="1262" name="Google Shape;1262;p121"/>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Output</a:t>
            </a:r>
            <a:endParaRPr b="0" i="0" sz="2800" u="none" cap="none" strike="noStrike">
              <a:solidFill>
                <a:srgbClr val="243A62"/>
              </a:solidFill>
              <a:latin typeface="Arial"/>
              <a:ea typeface="Arial"/>
              <a:cs typeface="Arial"/>
              <a:sym typeface="Arial"/>
            </a:endParaRPr>
          </a:p>
        </p:txBody>
      </p:sp>
      <p:sp>
        <p:nvSpPr>
          <p:cNvPr id="1263" name="Google Shape;1263;p121"/>
          <p:cNvSpPr/>
          <p:nvPr/>
        </p:nvSpPr>
        <p:spPr>
          <a:xfrm>
            <a:off x="331181" y="890070"/>
            <a:ext cx="8361715" cy="646331"/>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rgbClr val="002060"/>
                </a:solidFill>
                <a:latin typeface="Verdana"/>
                <a:ea typeface="Verdana"/>
                <a:cs typeface="Verdana"/>
                <a:sym typeface="Verdana"/>
              </a:rPr>
              <a:t>Hasil:</a:t>
            </a:r>
            <a:endParaRPr/>
          </a:p>
          <a:p>
            <a:pPr indent="0" lvl="0" marL="194728" marR="0" rtl="0" algn="l">
              <a:lnSpc>
                <a:spcPct val="100000"/>
              </a:lnSpc>
              <a:spcBef>
                <a:spcPts val="0"/>
              </a:spcBef>
              <a:spcAft>
                <a:spcPts val="0"/>
              </a:spcAft>
              <a:buNone/>
            </a:pPr>
            <a:r>
              <a:t/>
            </a:r>
            <a:endParaRPr b="1" i="0" sz="1800" u="none" cap="none" strike="noStrike">
              <a:solidFill>
                <a:srgbClr val="002060"/>
              </a:solidFill>
              <a:latin typeface="Verdana"/>
              <a:ea typeface="Verdana"/>
              <a:cs typeface="Verdana"/>
              <a:sym typeface="Verdana"/>
            </a:endParaRPr>
          </a:p>
        </p:txBody>
      </p:sp>
      <p:pic>
        <p:nvPicPr>
          <p:cNvPr descr="Contoh operator bitwise dalam Javascript" id="1264" name="Google Shape;1264;p121"/>
          <p:cNvPicPr preferRelativeResize="0"/>
          <p:nvPr/>
        </p:nvPicPr>
        <p:blipFill rotWithShape="1">
          <a:blip r:embed="rId6">
            <a:alphaModFix/>
          </a:blip>
          <a:srcRect b="0" l="0" r="0" t="0"/>
          <a:stretch/>
        </p:blipFill>
        <p:spPr>
          <a:xfrm>
            <a:off x="955530" y="1341481"/>
            <a:ext cx="7210552" cy="33269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pic>
        <p:nvPicPr>
          <p:cNvPr id="1269" name="Google Shape;1269;p12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70" name="Google Shape;1270;p12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71" name="Google Shape;1271;p122"/>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272" name="Google Shape;1272;p122"/>
          <p:cNvPicPr preferRelativeResize="0"/>
          <p:nvPr/>
        </p:nvPicPr>
        <p:blipFill rotWithShape="1">
          <a:blip r:embed="rId5">
            <a:alphaModFix/>
          </a:blip>
          <a:srcRect b="0" l="0" r="0" t="0"/>
          <a:stretch/>
        </p:blipFill>
        <p:spPr>
          <a:xfrm>
            <a:off x="8022007" y="4424767"/>
            <a:ext cx="1121992" cy="710964"/>
          </a:xfrm>
          <a:prstGeom prst="rect">
            <a:avLst/>
          </a:prstGeom>
          <a:noFill/>
          <a:ln>
            <a:noFill/>
          </a:ln>
        </p:spPr>
      </p:pic>
      <p:sp>
        <p:nvSpPr>
          <p:cNvPr id="1273" name="Google Shape;1273;p12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5. Operator Ternary</a:t>
            </a:r>
            <a:endParaRPr i="0" sz="2800" u="none" cap="none" strike="noStrike">
              <a:solidFill>
                <a:srgbClr val="243A62"/>
              </a:solidFill>
              <a:latin typeface="Cambria"/>
              <a:ea typeface="Cambria"/>
              <a:cs typeface="Cambria"/>
              <a:sym typeface="Cambria"/>
            </a:endParaRPr>
          </a:p>
        </p:txBody>
      </p:sp>
      <p:sp>
        <p:nvSpPr>
          <p:cNvPr id="1274" name="Google Shape;1274;p122"/>
          <p:cNvSpPr/>
          <p:nvPr/>
        </p:nvSpPr>
        <p:spPr>
          <a:xfrm>
            <a:off x="331181" y="890070"/>
            <a:ext cx="8361715" cy="3970318"/>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Operator ternary merupakan operator yang teridiri dari tiga bagian.  bagian kiri, tengah, dan kanan.</a:t>
            </a:r>
            <a:endParaRPr>
              <a:latin typeface="Cambria"/>
              <a:ea typeface="Cambria"/>
              <a:cs typeface="Cambria"/>
              <a:sym typeface="Cambria"/>
            </a:endParaRPr>
          </a:p>
          <a:p>
            <a:pPr indent="0" lvl="0" marL="194728"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Operator ternary pada Javascript, biasanya digunakan untuk membuat sebuah percabangan if/else.</a:t>
            </a:r>
            <a:endParaRPr>
              <a:latin typeface="Cambria"/>
              <a:ea typeface="Cambria"/>
              <a:cs typeface="Cambria"/>
              <a:sym typeface="Cambria"/>
            </a:endParaRPr>
          </a:p>
          <a:p>
            <a:pPr indent="0" lvl="0" marL="194728"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Simbol opertor ternary terdiri dari tanda tanya dan titik dua (?:). Bentuknya seperti berikut:</a:t>
            </a:r>
            <a:endParaRPr>
              <a:latin typeface="Cambria"/>
              <a:ea typeface="Cambria"/>
              <a:cs typeface="Cambria"/>
              <a:sym typeface="Cambria"/>
            </a:endParaRPr>
          </a:p>
          <a:p>
            <a:pPr indent="0" lvl="0" marL="194728" marR="0" rtl="0" algn="just">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		kondisi ? “benar” : “salah”</a:t>
            </a:r>
            <a:endParaRPr>
              <a:latin typeface="Cambria"/>
              <a:ea typeface="Cambria"/>
              <a:cs typeface="Cambria"/>
              <a:sym typeface="Cambria"/>
            </a:endParaRPr>
          </a:p>
          <a:p>
            <a:pPr indent="0" lvl="0" marL="194728" marR="0" rtl="0" algn="just">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Perhatikan! kondisi dapat kita isi dengan ekspresi yang menghasilkan nilai true dan false. Apabila kondisi bernilai true, maka "benar" yang akan dipilih dan sebaliknya—apabila false—maka "salah" yang akan dipilih. Opertor ini unik, seperti membuat pertanyaan.</a:t>
            </a:r>
            <a:endParaRPr>
              <a:latin typeface="Cambria"/>
              <a:ea typeface="Cambria"/>
              <a:cs typeface="Cambria"/>
              <a:sym typeface="Cambria"/>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pic>
        <p:nvPicPr>
          <p:cNvPr id="1279" name="Google Shape;1279;p12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80" name="Google Shape;1280;p12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81" name="Google Shape;1281;p123"/>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282" name="Google Shape;1282;p123"/>
          <p:cNvPicPr preferRelativeResize="0"/>
          <p:nvPr/>
        </p:nvPicPr>
        <p:blipFill rotWithShape="1">
          <a:blip r:embed="rId5">
            <a:alphaModFix/>
          </a:blip>
          <a:srcRect b="0" l="0" r="0" t="0"/>
          <a:stretch/>
        </p:blipFill>
        <p:spPr>
          <a:xfrm>
            <a:off x="8022007" y="4424767"/>
            <a:ext cx="1121992" cy="710964"/>
          </a:xfrm>
          <a:prstGeom prst="rect">
            <a:avLst/>
          </a:prstGeom>
          <a:noFill/>
          <a:ln>
            <a:noFill/>
          </a:ln>
        </p:spPr>
      </p:pic>
      <p:sp>
        <p:nvSpPr>
          <p:cNvPr id="1283" name="Google Shape;1283;p123"/>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Contoh</a:t>
            </a:r>
            <a:endParaRPr b="0" i="0" sz="2800" u="none" cap="none" strike="noStrike">
              <a:solidFill>
                <a:srgbClr val="243A62"/>
              </a:solidFill>
              <a:latin typeface="Arial"/>
              <a:ea typeface="Arial"/>
              <a:cs typeface="Arial"/>
              <a:sym typeface="Arial"/>
            </a:endParaRPr>
          </a:p>
        </p:txBody>
      </p:sp>
      <p:sp>
        <p:nvSpPr>
          <p:cNvPr id="1284" name="Google Shape;1284;p123"/>
          <p:cNvSpPr txBox="1"/>
          <p:nvPr/>
        </p:nvSpPr>
        <p:spPr>
          <a:xfrm>
            <a:off x="331181" y="908829"/>
            <a:ext cx="8447059" cy="2750703"/>
          </a:xfrm>
          <a:prstGeom prst="rect">
            <a:avLst/>
          </a:prstGeom>
          <a:noFill/>
          <a:ln>
            <a:noFill/>
          </a:ln>
        </p:spPr>
        <p:txBody>
          <a:bodyPr anchorCtr="0" anchor="t" bIns="91425" lIns="91425" spcFirstLastPara="1" rIns="91425" wrap="square" tIns="91425">
            <a:noAutofit/>
          </a:bodyPr>
          <a:lstStyle/>
          <a:p>
            <a:pPr indent="0" lvl="0" marL="194728" marR="0" rtl="0" algn="l">
              <a:lnSpc>
                <a:spcPct val="100000"/>
              </a:lnSpc>
              <a:spcBef>
                <a:spcPts val="0"/>
              </a:spcBef>
              <a:spcAft>
                <a:spcPts val="0"/>
              </a:spcAft>
              <a:buClr>
                <a:srgbClr val="002060"/>
              </a:buClr>
              <a:buSzPts val="1300"/>
              <a:buFont typeface="Noto Sans Symbols"/>
              <a:buNone/>
            </a:pPr>
            <a:r>
              <a:t/>
            </a:r>
            <a:endParaRPr b="1" i="0" sz="1800" u="none" cap="none" strike="noStrike">
              <a:solidFill>
                <a:srgbClr val="002060"/>
              </a:solidFill>
              <a:latin typeface="Verdana"/>
              <a:ea typeface="Verdana"/>
              <a:cs typeface="Verdana"/>
              <a:sym typeface="Verdana"/>
            </a:endParaRPr>
          </a:p>
        </p:txBody>
      </p:sp>
      <p:pic>
        <p:nvPicPr>
          <p:cNvPr id="1285" name="Google Shape;1285;p123"/>
          <p:cNvPicPr preferRelativeResize="0"/>
          <p:nvPr/>
        </p:nvPicPr>
        <p:blipFill rotWithShape="1">
          <a:blip r:embed="rId6">
            <a:alphaModFix/>
          </a:blip>
          <a:srcRect b="0" l="0" r="0" t="0"/>
          <a:stretch/>
        </p:blipFill>
        <p:spPr>
          <a:xfrm>
            <a:off x="1288158" y="879889"/>
            <a:ext cx="6533104" cy="390036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pic>
        <p:nvPicPr>
          <p:cNvPr id="1290" name="Google Shape;1290;p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91" name="Google Shape;1291;p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92" name="Google Shape;1292;p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293" name="Google Shape;1293;p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294" name="Google Shape;1294;p5"/>
          <p:cNvSpPr/>
          <p:nvPr/>
        </p:nvSpPr>
        <p:spPr>
          <a:xfrm>
            <a:off x="331181" y="118750"/>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Cambria"/>
                <a:ea typeface="Cambria"/>
                <a:cs typeface="Cambria"/>
                <a:sym typeface="Cambria"/>
              </a:rPr>
              <a:t>Topik Silabus</a:t>
            </a:r>
            <a:endParaRPr i="0" sz="2800" u="none" cap="none" strike="noStrike">
              <a:solidFill>
                <a:srgbClr val="243A62"/>
              </a:solidFill>
              <a:latin typeface="Cambria"/>
              <a:ea typeface="Cambria"/>
              <a:cs typeface="Cambria"/>
              <a:sym typeface="Cambria"/>
            </a:endParaRPr>
          </a:p>
        </p:txBody>
      </p:sp>
      <p:sp>
        <p:nvSpPr>
          <p:cNvPr id="1295" name="Google Shape;1295;p5"/>
          <p:cNvSpPr/>
          <p:nvPr/>
        </p:nvSpPr>
        <p:spPr>
          <a:xfrm>
            <a:off x="331180" y="1422466"/>
            <a:ext cx="8464028" cy="341632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Cambria"/>
              <a:buAutoNum type="arabicPeriod"/>
            </a:pPr>
            <a:r>
              <a:rPr i="0" lang="en-US" sz="1800" u="none" cap="none" strike="noStrike">
                <a:solidFill>
                  <a:srgbClr val="000000"/>
                </a:solidFill>
                <a:latin typeface="Cambria"/>
                <a:ea typeface="Cambria"/>
                <a:cs typeface="Cambria"/>
                <a:sym typeface="Cambria"/>
              </a:rPr>
              <a:t>Kesimpulan materi 1</a:t>
            </a:r>
            <a:endParaRPr i="0" sz="14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1800"/>
              <a:buFont typeface="Cambria"/>
              <a:buAutoNum type="arabicPeriod"/>
            </a:pPr>
            <a:r>
              <a:rPr i="0" lang="en-US" sz="1800" u="none" cap="none" strike="noStrike">
                <a:solidFill>
                  <a:srgbClr val="000000"/>
                </a:solidFill>
                <a:latin typeface="Cambria"/>
                <a:ea typeface="Cambria"/>
                <a:cs typeface="Cambria"/>
                <a:sym typeface="Cambria"/>
              </a:rPr>
              <a:t>Kesimpulan materi 2</a:t>
            </a:r>
            <a:endParaRPr i="0" sz="14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1800"/>
              <a:buFont typeface="Cambria"/>
              <a:buAutoNum type="arabicPeriod"/>
            </a:pPr>
            <a:r>
              <a:rPr i="0" lang="en-US" sz="1800" u="none" cap="none" strike="noStrike">
                <a:solidFill>
                  <a:srgbClr val="000000"/>
                </a:solidFill>
                <a:latin typeface="Cambria"/>
                <a:ea typeface="Cambria"/>
                <a:cs typeface="Cambria"/>
                <a:sym typeface="Cambria"/>
              </a:rPr>
              <a:t>Kesimpulan materi 3</a:t>
            </a:r>
            <a:endParaRPr i="0" sz="14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1800"/>
              <a:buFont typeface="Cambria"/>
              <a:buAutoNum type="arabicPeriod"/>
            </a:pPr>
            <a:r>
              <a:rPr i="0" lang="en-US" sz="1800" u="none" cap="none" strike="noStrike">
                <a:solidFill>
                  <a:srgbClr val="000000"/>
                </a:solidFill>
                <a:latin typeface="Cambria"/>
                <a:ea typeface="Cambria"/>
                <a:cs typeface="Cambria"/>
                <a:sym typeface="Cambria"/>
              </a:rPr>
              <a:t>dst</a:t>
            </a:r>
            <a:endParaRPr i="0" sz="1400" u="none" cap="none" strike="noStrike">
              <a:solidFill>
                <a:srgbClr val="000000"/>
              </a:solidFill>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Cambria"/>
              <a:ea typeface="Cambria"/>
              <a:cs typeface="Cambria"/>
              <a:sym typeface="Cambria"/>
            </a:endParaRPr>
          </a:p>
        </p:txBody>
      </p:sp>
      <p:sp>
        <p:nvSpPr>
          <p:cNvPr id="1296" name="Google Shape;1296;p5"/>
          <p:cNvSpPr/>
          <p:nvPr/>
        </p:nvSpPr>
        <p:spPr>
          <a:xfrm>
            <a:off x="331180" y="960801"/>
            <a:ext cx="565021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mbria"/>
                <a:ea typeface="Cambria"/>
                <a:cs typeface="Cambria"/>
                <a:sym typeface="Cambria"/>
              </a:rPr>
              <a:t>Kesimpulan Pertemuan #</a:t>
            </a:r>
            <a:endParaRPr i="0" sz="1400" u="none" cap="none" strike="noStrike">
              <a:solidFill>
                <a:srgbClr val="000000"/>
              </a:solidFill>
              <a:latin typeface="Cambria"/>
              <a:ea typeface="Cambria"/>
              <a:cs typeface="Cambria"/>
              <a:sym typeface="Cambria"/>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pic>
        <p:nvPicPr>
          <p:cNvPr id="1301" name="Google Shape;1301;p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02" name="Google Shape;1302;p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303" name="Google Shape;1303;p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304" name="Google Shape;1304;p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05" name="Google Shape;1305;p6"/>
          <p:cNvSpPr/>
          <p:nvPr/>
        </p:nvSpPr>
        <p:spPr>
          <a:xfrm>
            <a:off x="331181" y="118750"/>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Cambria"/>
                <a:ea typeface="Cambria"/>
                <a:cs typeface="Cambria"/>
                <a:sym typeface="Cambria"/>
              </a:rPr>
              <a:t>Referensi</a:t>
            </a:r>
            <a:endParaRPr i="0" sz="2800" u="none" cap="none" strike="noStrike">
              <a:solidFill>
                <a:srgbClr val="243A62"/>
              </a:solidFill>
              <a:latin typeface="Cambria"/>
              <a:ea typeface="Cambria"/>
              <a:cs typeface="Cambria"/>
              <a:sym typeface="Cambria"/>
            </a:endParaRPr>
          </a:p>
        </p:txBody>
      </p:sp>
      <p:sp>
        <p:nvSpPr>
          <p:cNvPr id="1306" name="Google Shape;1306;p6"/>
          <p:cNvSpPr/>
          <p:nvPr/>
        </p:nvSpPr>
        <p:spPr>
          <a:xfrm>
            <a:off x="331180" y="876953"/>
            <a:ext cx="8464028" cy="397031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Cambria"/>
              <a:buAutoNum type="arabicPeriod"/>
            </a:pPr>
            <a:r>
              <a:rPr i="0" lang="en-US" sz="1800" u="none" cap="none" strike="noStrike">
                <a:solidFill>
                  <a:schemeClr val="dk1"/>
                </a:solidFill>
                <a:latin typeface="Cambria"/>
                <a:ea typeface="Cambria"/>
                <a:cs typeface="Cambria"/>
                <a:sym typeface="Cambria"/>
              </a:rPr>
              <a:t>Referensi 1</a:t>
            </a:r>
            <a:endParaRPr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1800"/>
              <a:buFont typeface="Cambria"/>
              <a:buAutoNum type="arabicPeriod"/>
            </a:pPr>
            <a:r>
              <a:rPr i="0" lang="en-US" sz="1800" u="none" cap="none" strike="noStrike">
                <a:solidFill>
                  <a:schemeClr val="dk1"/>
                </a:solidFill>
                <a:latin typeface="Cambria"/>
                <a:ea typeface="Cambria"/>
                <a:cs typeface="Cambria"/>
                <a:sym typeface="Cambria"/>
              </a:rPr>
              <a:t>Referensi 2</a:t>
            </a:r>
            <a:endParaRPr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1800"/>
              <a:buFont typeface="Cambria"/>
              <a:buAutoNum type="arabicPeriod"/>
            </a:pPr>
            <a:r>
              <a:rPr i="0" lang="en-US" sz="1800" u="none" cap="none" strike="noStrike">
                <a:solidFill>
                  <a:schemeClr val="dk1"/>
                </a:solidFill>
                <a:latin typeface="Cambria"/>
                <a:ea typeface="Cambria"/>
                <a:cs typeface="Cambria"/>
                <a:sym typeface="Cambria"/>
              </a:rPr>
              <a:t>Referensi 3</a:t>
            </a:r>
            <a:endParaRPr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1800"/>
              <a:buFont typeface="Cambria"/>
              <a:buAutoNum type="arabicPeriod"/>
            </a:pPr>
            <a:r>
              <a:rPr i="0" lang="en-US" sz="1800" u="none" cap="none" strike="noStrike">
                <a:solidFill>
                  <a:schemeClr val="dk1"/>
                </a:solidFill>
                <a:latin typeface="Cambria"/>
                <a:ea typeface="Cambria"/>
                <a:cs typeface="Cambria"/>
                <a:sym typeface="Cambria"/>
              </a:rPr>
              <a:t>dst</a:t>
            </a:r>
            <a:endParaRPr i="0" sz="14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Cambria"/>
              <a:ea typeface="Cambria"/>
              <a:cs typeface="Cambria"/>
              <a:sym typeface="Cambria"/>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pic>
        <p:nvPicPr>
          <p:cNvPr id="1311" name="Google Shape;1311;p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12" name="Google Shape;1312;p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313" name="Google Shape;1313;p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314" name="Google Shape;1314;p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15" name="Google Shape;1315;p7"/>
          <p:cNvSpPr/>
          <p:nvPr/>
        </p:nvSpPr>
        <p:spPr>
          <a:xfrm>
            <a:off x="331181" y="118750"/>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Cambria"/>
                <a:ea typeface="Cambria"/>
                <a:cs typeface="Cambria"/>
                <a:sym typeface="Cambria"/>
              </a:rPr>
              <a:t>Tim Pengajar</a:t>
            </a:r>
            <a:endParaRPr i="0" sz="2800" u="none" cap="none" strike="noStrike">
              <a:solidFill>
                <a:srgbClr val="243A62"/>
              </a:solidFill>
              <a:latin typeface="Cambria"/>
              <a:ea typeface="Cambria"/>
              <a:cs typeface="Cambria"/>
              <a:sym typeface="Cambria"/>
            </a:endParaRPr>
          </a:p>
        </p:txBody>
      </p:sp>
      <p:sp>
        <p:nvSpPr>
          <p:cNvPr id="1316" name="Google Shape;1316;p7"/>
          <p:cNvSpPr/>
          <p:nvPr/>
        </p:nvSpPr>
        <p:spPr>
          <a:xfrm>
            <a:off x="331180" y="876953"/>
            <a:ext cx="8464028" cy="397031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Cambria"/>
              <a:buAutoNum type="arabicPeriod"/>
            </a:pPr>
            <a:r>
              <a:rPr i="0" lang="en-US" sz="1800" u="none" cap="none" strike="noStrike">
                <a:solidFill>
                  <a:schemeClr val="dk1"/>
                </a:solidFill>
                <a:latin typeface="Cambria"/>
                <a:ea typeface="Cambria"/>
                <a:cs typeface="Cambria"/>
                <a:sym typeface="Cambria"/>
              </a:rPr>
              <a:t>Nama 1</a:t>
            </a:r>
            <a:endParaRPr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1800"/>
              <a:buFont typeface="Cambria"/>
              <a:buAutoNum type="arabicPeriod"/>
            </a:pPr>
            <a:r>
              <a:rPr i="0" lang="en-US" sz="1800" u="none" cap="none" strike="noStrike">
                <a:solidFill>
                  <a:schemeClr val="dk1"/>
                </a:solidFill>
                <a:latin typeface="Cambria"/>
                <a:ea typeface="Cambria"/>
                <a:cs typeface="Cambria"/>
                <a:sym typeface="Cambria"/>
              </a:rPr>
              <a:t>Nama 2</a:t>
            </a:r>
            <a:endParaRPr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1800"/>
              <a:buFont typeface="Cambria"/>
              <a:buAutoNum type="arabicPeriod"/>
            </a:pPr>
            <a:r>
              <a:rPr i="0" lang="en-US" sz="1800" u="none" cap="none" strike="noStrike">
                <a:solidFill>
                  <a:schemeClr val="dk1"/>
                </a:solidFill>
                <a:latin typeface="Cambria"/>
                <a:ea typeface="Cambria"/>
                <a:cs typeface="Cambria"/>
                <a:sym typeface="Cambria"/>
              </a:rPr>
              <a:t>Nama 3</a:t>
            </a:r>
            <a:endParaRPr i="0" sz="1400" u="none" cap="none" strike="noStrike">
              <a:solidFill>
                <a:srgbClr val="000000"/>
              </a:solidFill>
              <a:latin typeface="Cambria"/>
              <a:ea typeface="Cambria"/>
              <a:cs typeface="Cambria"/>
              <a:sym typeface="Cambria"/>
            </a:endParaRPr>
          </a:p>
          <a:p>
            <a:pPr indent="-342900" lvl="0" marL="342900" marR="0" rtl="0" algn="l">
              <a:lnSpc>
                <a:spcPct val="100000"/>
              </a:lnSpc>
              <a:spcBef>
                <a:spcPts val="0"/>
              </a:spcBef>
              <a:spcAft>
                <a:spcPts val="0"/>
              </a:spcAft>
              <a:buClr>
                <a:srgbClr val="000000"/>
              </a:buClr>
              <a:buSzPts val="1800"/>
              <a:buFont typeface="Cambria"/>
              <a:buAutoNum type="arabicPeriod"/>
            </a:pPr>
            <a:r>
              <a:rPr i="0" lang="en-US" sz="1800" u="none" cap="none" strike="noStrike">
                <a:solidFill>
                  <a:schemeClr val="dk1"/>
                </a:solidFill>
                <a:latin typeface="Cambria"/>
                <a:ea typeface="Cambria"/>
                <a:cs typeface="Cambria"/>
                <a:sym typeface="Cambria"/>
              </a:rPr>
              <a:t>dst</a:t>
            </a:r>
            <a:endParaRPr i="0" sz="14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Cambria"/>
              <a:ea typeface="Cambria"/>
              <a:cs typeface="Cambria"/>
              <a:sym typeface="Cambria"/>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grpSp>
        <p:nvGrpSpPr>
          <p:cNvPr id="1321" name="Google Shape;1321;g93e3eec7ab_0_0"/>
          <p:cNvGrpSpPr/>
          <p:nvPr/>
        </p:nvGrpSpPr>
        <p:grpSpPr>
          <a:xfrm>
            <a:off x="3094159" y="1213693"/>
            <a:ext cx="6049849" cy="2173893"/>
            <a:chOff x="-1526118" y="1468582"/>
            <a:chExt cx="13653462" cy="4906100"/>
          </a:xfrm>
        </p:grpSpPr>
        <p:pic>
          <p:nvPicPr>
            <p:cNvPr id="1322" name="Google Shape;1322;g93e3eec7ab_0_0"/>
            <p:cNvPicPr preferRelativeResize="0"/>
            <p:nvPr/>
          </p:nvPicPr>
          <p:blipFill rotWithShape="1">
            <a:blip r:embed="rId3">
              <a:alphaModFix/>
            </a:blip>
            <a:srcRect b="9918" l="20689" r="20683" t="11366"/>
            <a:stretch/>
          </p:blipFill>
          <p:spPr>
            <a:xfrm>
              <a:off x="5833591" y="2022764"/>
              <a:ext cx="2133784" cy="2864863"/>
            </a:xfrm>
            <a:prstGeom prst="rect">
              <a:avLst/>
            </a:prstGeom>
            <a:noFill/>
            <a:ln>
              <a:noFill/>
            </a:ln>
          </p:spPr>
        </p:pic>
        <p:pic>
          <p:nvPicPr>
            <p:cNvPr id="1323" name="Google Shape;1323;g93e3eec7ab_0_0"/>
            <p:cNvPicPr preferRelativeResize="0"/>
            <p:nvPr/>
          </p:nvPicPr>
          <p:blipFill rotWithShape="1">
            <a:blip r:embed="rId4">
              <a:alphaModFix/>
            </a:blip>
            <a:srcRect b="38299" l="6571" r="6502" t="38017"/>
            <a:stretch/>
          </p:blipFill>
          <p:spPr>
            <a:xfrm>
              <a:off x="1941532" y="4887627"/>
              <a:ext cx="5458691" cy="1487055"/>
            </a:xfrm>
            <a:prstGeom prst="rect">
              <a:avLst/>
            </a:prstGeom>
            <a:noFill/>
            <a:ln>
              <a:noFill/>
            </a:ln>
          </p:spPr>
        </p:pic>
        <p:pic>
          <p:nvPicPr>
            <p:cNvPr id="1324" name="Google Shape;1324;g93e3eec7ab_0_0"/>
            <p:cNvPicPr preferRelativeResize="0"/>
            <p:nvPr/>
          </p:nvPicPr>
          <p:blipFill rotWithShape="1">
            <a:blip r:embed="rId5">
              <a:alphaModFix/>
            </a:blip>
            <a:srcRect b="16415" l="11821" r="12786" t="14813"/>
            <a:stretch/>
          </p:blipFill>
          <p:spPr>
            <a:xfrm>
              <a:off x="2508685" y="1678709"/>
              <a:ext cx="3125498" cy="2851009"/>
            </a:xfrm>
            <a:prstGeom prst="rect">
              <a:avLst/>
            </a:prstGeom>
            <a:noFill/>
            <a:ln>
              <a:noFill/>
            </a:ln>
          </p:spPr>
        </p:pic>
        <p:pic>
          <p:nvPicPr>
            <p:cNvPr id="1325" name="Google Shape;1325;g93e3eec7ab_0_0"/>
            <p:cNvPicPr preferRelativeResize="0"/>
            <p:nvPr/>
          </p:nvPicPr>
          <p:blipFill rotWithShape="1">
            <a:blip r:embed="rId6">
              <a:alphaModFix/>
            </a:blip>
            <a:srcRect b="16073" l="13267" r="9458" t="16079"/>
            <a:stretch/>
          </p:blipFill>
          <p:spPr>
            <a:xfrm>
              <a:off x="-1526118" y="1468582"/>
              <a:ext cx="4145638" cy="3639627"/>
            </a:xfrm>
            <a:prstGeom prst="rect">
              <a:avLst/>
            </a:prstGeom>
            <a:noFill/>
            <a:ln>
              <a:noFill/>
            </a:ln>
          </p:spPr>
        </p:pic>
        <p:pic>
          <p:nvPicPr>
            <p:cNvPr id="1326" name="Google Shape;1326;g93e3eec7ab_0_0"/>
            <p:cNvPicPr preferRelativeResize="0"/>
            <p:nvPr/>
          </p:nvPicPr>
          <p:blipFill rotWithShape="1">
            <a:blip r:embed="rId7">
              <a:alphaModFix/>
            </a:blip>
            <a:srcRect b="12511" l="7655" r="7469" t="13458"/>
            <a:stretch/>
          </p:blipFill>
          <p:spPr>
            <a:xfrm>
              <a:off x="7573817" y="1844169"/>
              <a:ext cx="4553527" cy="3971636"/>
            </a:xfrm>
            <a:prstGeom prst="rect">
              <a:avLst/>
            </a:prstGeom>
            <a:noFill/>
            <a:ln>
              <a:noFill/>
            </a:ln>
          </p:spPr>
        </p:pic>
      </p:grpSp>
      <p:pic>
        <p:nvPicPr>
          <p:cNvPr id="1327" name="Google Shape;1327;g93e3eec7ab_0_0"/>
          <p:cNvPicPr preferRelativeResize="0"/>
          <p:nvPr/>
        </p:nvPicPr>
        <p:blipFill rotWithShape="1">
          <a:blip r:embed="rId8">
            <a:alphaModFix/>
          </a:blip>
          <a:srcRect b="82221" l="0" r="72915" t="0"/>
          <a:stretch/>
        </p:blipFill>
        <p:spPr>
          <a:xfrm>
            <a:off x="7931775" y="4038600"/>
            <a:ext cx="1212225" cy="596789"/>
          </a:xfrm>
          <a:prstGeom prst="rect">
            <a:avLst/>
          </a:prstGeom>
          <a:noFill/>
          <a:ln>
            <a:noFill/>
          </a:ln>
        </p:spPr>
      </p:pic>
      <p:pic>
        <p:nvPicPr>
          <p:cNvPr id="1328" name="Google Shape;1328;g93e3eec7ab_0_0"/>
          <p:cNvPicPr preferRelativeResize="0"/>
          <p:nvPr/>
        </p:nvPicPr>
        <p:blipFill rotWithShape="1">
          <a:blip r:embed="rId8">
            <a:alphaModFix/>
          </a:blip>
          <a:srcRect b="82221" l="-630" r="629" t="0"/>
          <a:stretch/>
        </p:blipFill>
        <p:spPr>
          <a:xfrm>
            <a:off x="-85725" y="0"/>
            <a:ext cx="9229725" cy="1219200"/>
          </a:xfrm>
          <a:prstGeom prst="rect">
            <a:avLst/>
          </a:prstGeom>
          <a:noFill/>
          <a:ln>
            <a:noFill/>
          </a:ln>
        </p:spPr>
      </p:pic>
      <p:sp>
        <p:nvSpPr>
          <p:cNvPr id="1329" name="Google Shape;1329;g93e3eec7ab_0_0"/>
          <p:cNvSpPr txBox="1"/>
          <p:nvPr/>
        </p:nvSpPr>
        <p:spPr>
          <a:xfrm>
            <a:off x="1171575" y="1959224"/>
            <a:ext cx="6677100" cy="86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rgbClr val="1C4587"/>
                </a:solidFill>
                <a:latin typeface="Arial"/>
                <a:ea typeface="Arial"/>
                <a:cs typeface="Arial"/>
                <a:sym typeface="Arial"/>
              </a:rPr>
              <a:t>TERIMA KASIH</a:t>
            </a:r>
            <a:endParaRPr b="1" i="0" sz="4800" u="none" cap="none" strike="noStrike">
              <a:solidFill>
                <a:srgbClr val="1C4587"/>
              </a:solidFill>
              <a:latin typeface="Arial"/>
              <a:ea typeface="Arial"/>
              <a:cs typeface="Arial"/>
              <a:sym typeface="Arial"/>
            </a:endParaRPr>
          </a:p>
        </p:txBody>
      </p:sp>
      <p:grpSp>
        <p:nvGrpSpPr>
          <p:cNvPr id="1330" name="Google Shape;1330;g93e3eec7ab_0_0"/>
          <p:cNvGrpSpPr/>
          <p:nvPr/>
        </p:nvGrpSpPr>
        <p:grpSpPr>
          <a:xfrm>
            <a:off x="0" y="4038598"/>
            <a:ext cx="9144000" cy="1219200"/>
            <a:chOff x="0" y="4038598"/>
            <a:chExt cx="9144000" cy="1219200"/>
          </a:xfrm>
        </p:grpSpPr>
        <p:pic>
          <p:nvPicPr>
            <p:cNvPr id="1331" name="Google Shape;1331;g93e3eec7ab_0_0"/>
            <p:cNvPicPr preferRelativeResize="0"/>
            <p:nvPr/>
          </p:nvPicPr>
          <p:blipFill rotWithShape="1">
            <a:blip r:embed="rId8">
              <a:alphaModFix/>
            </a:blip>
            <a:srcRect b="0" l="0" r="0" t="82221"/>
            <a:stretch/>
          </p:blipFill>
          <p:spPr>
            <a:xfrm>
              <a:off x="0" y="4038598"/>
              <a:ext cx="9144000" cy="1219200"/>
            </a:xfrm>
            <a:prstGeom prst="rect">
              <a:avLst/>
            </a:prstGeom>
            <a:noFill/>
            <a:ln>
              <a:noFill/>
            </a:ln>
          </p:spPr>
        </p:pic>
        <p:pic>
          <p:nvPicPr>
            <p:cNvPr id="1332" name="Google Shape;1332;g93e3eec7ab_0_0"/>
            <p:cNvPicPr preferRelativeResize="0"/>
            <p:nvPr/>
          </p:nvPicPr>
          <p:blipFill rotWithShape="1">
            <a:blip r:embed="rId8">
              <a:alphaModFix/>
            </a:blip>
            <a:srcRect b="84735" l="73536" r="-2" t="11767"/>
            <a:stretch/>
          </p:blipFill>
          <p:spPr>
            <a:xfrm>
              <a:off x="8690517" y="4826682"/>
              <a:ext cx="349406" cy="316819"/>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34" name="Google Shape;234;p2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35" name="Google Shape;235;p29"/>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236" name="Google Shape;236;p29"/>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237" name="Google Shape;237;p29"/>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Contoh HTML</a:t>
            </a:r>
            <a:endParaRPr b="0" i="0" sz="2800" u="none" cap="none" strike="noStrike">
              <a:solidFill>
                <a:srgbClr val="243A62"/>
              </a:solidFill>
              <a:latin typeface="Arial"/>
              <a:ea typeface="Arial"/>
              <a:cs typeface="Arial"/>
              <a:sym typeface="Arial"/>
            </a:endParaRPr>
          </a:p>
        </p:txBody>
      </p:sp>
      <p:sp>
        <p:nvSpPr>
          <p:cNvPr id="238" name="Google Shape;238;p29"/>
          <p:cNvSpPr/>
          <p:nvPr/>
        </p:nvSpPr>
        <p:spPr>
          <a:xfrm>
            <a:off x="331180" y="876953"/>
            <a:ext cx="8433680" cy="31392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Langkah Percobaan :</a:t>
            </a:r>
            <a:endParaRPr>
              <a:latin typeface="Cambria"/>
              <a:ea typeface="Cambria"/>
              <a:cs typeface="Cambria"/>
              <a:sym typeface="Cambria"/>
            </a:endParaRPr>
          </a:p>
          <a:p>
            <a:pPr indent="0" lvl="0" marL="0"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Bukalah sebuah editor teks pada Kasus ini menggunakan notepad </a:t>
            </a:r>
            <a:endParaRPr>
              <a:latin typeface="Cambria"/>
              <a:ea typeface="Cambria"/>
              <a:cs typeface="Cambria"/>
              <a:sym typeface="Cambria"/>
            </a:endParaRPr>
          </a:p>
          <a:p>
            <a:pPr indent="0" lvl="0" marL="0"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0"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0"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0"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 </a:t>
            </a:r>
            <a:endParaRPr>
              <a:latin typeface="Cambria"/>
              <a:ea typeface="Cambria"/>
              <a:cs typeface="Cambria"/>
              <a:sym typeface="Cambria"/>
            </a:endParaRPr>
          </a:p>
          <a:p>
            <a:pPr indent="0" lvl="0" marL="0"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0"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0"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Kemudian lakukan penyimpanan file pada sebuah folder dengan ekstensi .html</a:t>
            </a:r>
            <a:endParaRPr>
              <a:latin typeface="Cambria"/>
              <a:ea typeface="Cambria"/>
              <a:cs typeface="Cambria"/>
              <a:sym typeface="Cambria"/>
            </a:endParaRPr>
          </a:p>
          <a:p>
            <a:pPr indent="0" lvl="0" marL="0"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0"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Contoh: awal.html</a:t>
            </a:r>
            <a:endParaRPr>
              <a:latin typeface="Cambria"/>
              <a:ea typeface="Cambria"/>
              <a:cs typeface="Cambria"/>
              <a:sym typeface="Cambria"/>
            </a:endParaRPr>
          </a:p>
        </p:txBody>
      </p:sp>
      <p:pic>
        <p:nvPicPr>
          <p:cNvPr id="239" name="Google Shape;239;p29"/>
          <p:cNvPicPr preferRelativeResize="0"/>
          <p:nvPr/>
        </p:nvPicPr>
        <p:blipFill rotWithShape="1">
          <a:blip r:embed="rId6">
            <a:alphaModFix/>
          </a:blip>
          <a:srcRect b="0" l="0" r="0" t="0"/>
          <a:stretch/>
        </p:blipFill>
        <p:spPr>
          <a:xfrm>
            <a:off x="450393" y="1572336"/>
            <a:ext cx="5914159" cy="1524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45" name="Google Shape;245;p3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46" name="Google Shape;246;p30"/>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247" name="Google Shape;247;p30"/>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248" name="Google Shape;248;p30"/>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Contoh HTML</a:t>
            </a:r>
            <a:endParaRPr b="0" i="0" sz="2800" u="none" cap="none" strike="noStrike">
              <a:solidFill>
                <a:srgbClr val="243A62"/>
              </a:solidFill>
              <a:latin typeface="Arial"/>
              <a:ea typeface="Arial"/>
              <a:cs typeface="Arial"/>
              <a:sym typeface="Arial"/>
            </a:endParaRPr>
          </a:p>
        </p:txBody>
      </p:sp>
      <p:sp>
        <p:nvSpPr>
          <p:cNvPr id="249" name="Google Shape;249;p30"/>
          <p:cNvSpPr/>
          <p:nvPr/>
        </p:nvSpPr>
        <p:spPr>
          <a:xfrm>
            <a:off x="331180" y="876953"/>
            <a:ext cx="8433680" cy="25852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Setelah file tersebut disimpan maka buka kembali file tersebut menggunakan salah satu Browser (Firefox, Chrome, dll)</a:t>
            </a:r>
            <a:endParaRPr>
              <a:latin typeface="Cambria"/>
              <a:ea typeface="Cambria"/>
              <a:cs typeface="Cambria"/>
              <a:sym typeface="Cambria"/>
            </a:endParaRPr>
          </a:p>
          <a:p>
            <a:pPr indent="0" lvl="0" marL="0"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0"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Tampilan Browser pada saat dieksekusi: </a:t>
            </a:r>
            <a:endParaRPr>
              <a:latin typeface="Cambria"/>
              <a:ea typeface="Cambria"/>
              <a:cs typeface="Cambria"/>
              <a:sym typeface="Cambria"/>
            </a:endParaRPr>
          </a:p>
          <a:p>
            <a:pPr indent="0" lvl="0" marL="0"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 </a:t>
            </a:r>
            <a:endParaRPr>
              <a:latin typeface="Cambria"/>
              <a:ea typeface="Cambria"/>
              <a:cs typeface="Cambria"/>
              <a:sym typeface="Cambria"/>
            </a:endParaRPr>
          </a:p>
          <a:p>
            <a:pPr indent="0" lvl="0" marL="0"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0"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0"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0"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p:txBody>
      </p:sp>
      <p:pic>
        <p:nvPicPr>
          <p:cNvPr id="250" name="Google Shape;250;p30"/>
          <p:cNvPicPr preferRelativeResize="0"/>
          <p:nvPr/>
        </p:nvPicPr>
        <p:blipFill rotWithShape="1">
          <a:blip r:embed="rId6">
            <a:alphaModFix/>
          </a:blip>
          <a:srcRect b="0" l="0" r="0" t="0"/>
          <a:stretch/>
        </p:blipFill>
        <p:spPr>
          <a:xfrm>
            <a:off x="1966036" y="2165272"/>
            <a:ext cx="5163967" cy="2453597"/>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56" name="Google Shape;256;p3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57" name="Google Shape;257;p31"/>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258" name="Google Shape;258;p31"/>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259" name="Google Shape;259;p31"/>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Contoh Table HTML</a:t>
            </a:r>
            <a:endParaRPr b="0" i="0" sz="2800" u="none" cap="none" strike="noStrike">
              <a:solidFill>
                <a:srgbClr val="243A62"/>
              </a:solidFill>
              <a:latin typeface="Arial"/>
              <a:ea typeface="Arial"/>
              <a:cs typeface="Arial"/>
              <a:sym typeface="Arial"/>
            </a:endParaRPr>
          </a:p>
        </p:txBody>
      </p:sp>
      <p:pic>
        <p:nvPicPr>
          <p:cNvPr id="260" name="Google Shape;260;p31"/>
          <p:cNvPicPr preferRelativeResize="0"/>
          <p:nvPr/>
        </p:nvPicPr>
        <p:blipFill rotWithShape="1">
          <a:blip r:embed="rId6">
            <a:alphaModFix/>
          </a:blip>
          <a:srcRect b="0" l="0" r="0" t="0"/>
          <a:stretch/>
        </p:blipFill>
        <p:spPr>
          <a:xfrm>
            <a:off x="365049" y="861634"/>
            <a:ext cx="8315655" cy="37881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66" name="Google Shape;266;p3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67" name="Google Shape;267;p32"/>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268" name="Google Shape;268;p32"/>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269" name="Google Shape;269;p3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Latihan</a:t>
            </a:r>
            <a:endParaRPr b="0" i="0" sz="2800" u="none" cap="none" strike="noStrike">
              <a:solidFill>
                <a:srgbClr val="243A62"/>
              </a:solidFill>
              <a:latin typeface="Arial"/>
              <a:ea typeface="Arial"/>
              <a:cs typeface="Arial"/>
              <a:sym typeface="Arial"/>
            </a:endParaRPr>
          </a:p>
        </p:txBody>
      </p:sp>
      <p:sp>
        <p:nvSpPr>
          <p:cNvPr id="270" name="Google Shape;270;p32"/>
          <p:cNvSpPr/>
          <p:nvPr/>
        </p:nvSpPr>
        <p:spPr>
          <a:xfrm>
            <a:off x="331180" y="876953"/>
            <a:ext cx="8433680" cy="31392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Buatlah sebuah halaman Web Sederhana dengan Tampilan Berikut :</a:t>
            </a:r>
            <a:endParaRPr>
              <a:latin typeface="Cambria"/>
              <a:ea typeface="Cambria"/>
              <a:cs typeface="Cambria"/>
              <a:sym typeface="Cambria"/>
            </a:endParaRPr>
          </a:p>
          <a:p>
            <a:pPr indent="0" lvl="0" marL="0" marR="0" rtl="0" algn="l">
              <a:lnSpc>
                <a:spcPct val="100000"/>
              </a:lnSpc>
              <a:spcBef>
                <a:spcPts val="0"/>
              </a:spcBef>
              <a:spcAft>
                <a:spcPts val="0"/>
              </a:spcAft>
              <a:buNone/>
            </a:pPr>
            <a:r>
              <a:t/>
            </a:r>
            <a:endParaRPr sz="1800">
              <a:solidFill>
                <a:srgbClr val="0C0C0C"/>
              </a:solidFill>
              <a:latin typeface="Cambria"/>
              <a:ea typeface="Cambria"/>
              <a:cs typeface="Cambria"/>
              <a:sym typeface="Cambria"/>
            </a:endParaRPr>
          </a:p>
          <a:p>
            <a:pPr indent="0" lvl="0" marL="0"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1. </a:t>
            </a:r>
            <a:r>
              <a:rPr lang="en-US" sz="1800">
                <a:solidFill>
                  <a:srgbClr val="0C0C0C"/>
                </a:solidFill>
                <a:latin typeface="Cambria"/>
                <a:ea typeface="Cambria"/>
                <a:cs typeface="Cambria"/>
                <a:sym typeface="Cambria"/>
              </a:rPr>
              <a:t> </a:t>
            </a:r>
            <a:r>
              <a:rPr i="0" lang="en-US" sz="1800" u="none" cap="none" strike="noStrike">
                <a:solidFill>
                  <a:srgbClr val="0C0C0C"/>
                </a:solidFill>
                <a:latin typeface="Cambria"/>
                <a:ea typeface="Cambria"/>
                <a:cs typeface="Cambria"/>
                <a:sym typeface="Cambria"/>
              </a:rPr>
              <a:t>Buat 2 baris kalimat seperti disamping.</a:t>
            </a:r>
            <a:endParaRPr>
              <a:latin typeface="Cambria"/>
              <a:ea typeface="Cambria"/>
              <a:cs typeface="Cambria"/>
              <a:sym typeface="Cambria"/>
            </a:endParaRPr>
          </a:p>
          <a:p>
            <a:pPr indent="0" lvl="0" marL="0"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0"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0"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0"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0"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342900" lvl="6" marL="342900" marR="0" rtl="0" algn="l">
              <a:lnSpc>
                <a:spcPct val="100000"/>
              </a:lnSpc>
              <a:spcBef>
                <a:spcPts val="0"/>
              </a:spcBef>
              <a:spcAft>
                <a:spcPts val="0"/>
              </a:spcAft>
              <a:buClr>
                <a:srgbClr val="0C0C0C"/>
              </a:buClr>
              <a:buSzPts val="1800"/>
              <a:buFont typeface="Cambria"/>
              <a:buAutoNum type="arabicPeriod" startAt="2"/>
            </a:pPr>
            <a:r>
              <a:rPr i="0" lang="en-US" sz="1800" u="none" cap="none" strike="noStrike">
                <a:solidFill>
                  <a:srgbClr val="0C0C0C"/>
                </a:solidFill>
                <a:latin typeface="Cambria"/>
                <a:ea typeface="Cambria"/>
                <a:cs typeface="Cambria"/>
                <a:sym typeface="Cambria"/>
              </a:rPr>
              <a:t>Buat judul dan list data pada halaman</a:t>
            </a:r>
            <a:r>
              <a:rPr lang="en-US" sz="1800">
                <a:solidFill>
                  <a:srgbClr val="0C0C0C"/>
                </a:solidFill>
                <a:latin typeface="Cambria"/>
                <a:ea typeface="Cambria"/>
                <a:cs typeface="Cambria"/>
                <a:sym typeface="Cambria"/>
              </a:rPr>
              <a:t> </a:t>
            </a:r>
            <a:r>
              <a:rPr i="0" lang="en-US" sz="1800" u="none" cap="none" strike="noStrike">
                <a:solidFill>
                  <a:srgbClr val="0C0C0C"/>
                </a:solidFill>
                <a:latin typeface="Cambria"/>
                <a:ea typeface="Cambria"/>
                <a:cs typeface="Cambria"/>
                <a:sym typeface="Cambria"/>
              </a:rPr>
              <a:t>website seperti gambar disamping. </a:t>
            </a:r>
            <a:endParaRPr>
              <a:latin typeface="Cambria"/>
              <a:ea typeface="Cambria"/>
              <a:cs typeface="Cambria"/>
              <a:sym typeface="Cambria"/>
            </a:endParaRPr>
          </a:p>
        </p:txBody>
      </p:sp>
      <p:pic>
        <p:nvPicPr>
          <p:cNvPr id="271" name="Google Shape;271;p32"/>
          <p:cNvPicPr preferRelativeResize="0"/>
          <p:nvPr/>
        </p:nvPicPr>
        <p:blipFill rotWithShape="1">
          <a:blip r:embed="rId6">
            <a:alphaModFix/>
          </a:blip>
          <a:srcRect b="0" l="0" r="0" t="0"/>
          <a:stretch/>
        </p:blipFill>
        <p:spPr>
          <a:xfrm>
            <a:off x="729849" y="1834783"/>
            <a:ext cx="2785926" cy="94362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272" name="Google Shape;272;p32"/>
          <p:cNvPicPr preferRelativeResize="0"/>
          <p:nvPr/>
        </p:nvPicPr>
        <p:blipFill rotWithShape="1">
          <a:blip r:embed="rId7">
            <a:alphaModFix/>
          </a:blip>
          <a:srcRect b="0" l="0" r="0" t="0"/>
          <a:stretch/>
        </p:blipFill>
        <p:spPr>
          <a:xfrm>
            <a:off x="729850" y="3466349"/>
            <a:ext cx="2213125" cy="1616475"/>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78" name="Google Shape;278;p3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79" name="Google Shape;279;p33"/>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280" name="Google Shape;280;p33"/>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281" name="Google Shape;281;p33"/>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Latihan</a:t>
            </a:r>
            <a:endParaRPr b="0" i="0" sz="2800" u="none" cap="none" strike="noStrike">
              <a:solidFill>
                <a:srgbClr val="243A62"/>
              </a:solidFill>
              <a:latin typeface="Arial"/>
              <a:ea typeface="Arial"/>
              <a:cs typeface="Arial"/>
              <a:sym typeface="Arial"/>
            </a:endParaRPr>
          </a:p>
        </p:txBody>
      </p:sp>
      <p:sp>
        <p:nvSpPr>
          <p:cNvPr id="282" name="Google Shape;282;p33"/>
          <p:cNvSpPr/>
          <p:nvPr/>
        </p:nvSpPr>
        <p:spPr>
          <a:xfrm>
            <a:off x="331180" y="876953"/>
            <a:ext cx="8433680" cy="28622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C0C0C"/>
                </a:solidFill>
                <a:latin typeface="Arial"/>
                <a:ea typeface="Arial"/>
                <a:cs typeface="Arial"/>
                <a:sym typeface="Arial"/>
              </a:rPr>
              <a:t>3.</a:t>
            </a:r>
            <a:r>
              <a:rPr lang="en-US" sz="1800">
                <a:solidFill>
                  <a:srgbClr val="0C0C0C"/>
                </a:solidFill>
              </a:rPr>
              <a:t> </a:t>
            </a:r>
            <a:r>
              <a:rPr b="0" i="0" lang="en-US" sz="1800" u="none" cap="none" strike="noStrike">
                <a:solidFill>
                  <a:srgbClr val="0C0C0C"/>
                </a:solidFill>
                <a:latin typeface="Arial"/>
                <a:ea typeface="Arial"/>
                <a:cs typeface="Arial"/>
                <a:sym typeface="Arial"/>
              </a:rPr>
              <a:t>Buat kalimat dengan font dan size yang berbeda.   </a:t>
            </a:r>
            <a:endParaRPr/>
          </a:p>
          <a:p>
            <a:pPr indent="0" lvl="0" marL="0" marR="0" rtl="0" algn="l">
              <a:lnSpc>
                <a:spcPct val="100000"/>
              </a:lnSpc>
              <a:spcBef>
                <a:spcPts val="0"/>
              </a:spcBef>
              <a:spcAft>
                <a:spcPts val="0"/>
              </a:spcAft>
              <a:buNone/>
            </a:pPr>
            <a:r>
              <a:t/>
            </a:r>
            <a:endParaRPr b="0" i="0" sz="1800" u="none" cap="none" strike="noStrike">
              <a:solidFill>
                <a:srgbClr val="0C0C0C"/>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C0C0C"/>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C0C0C"/>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C0C0C"/>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C0C0C"/>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C0C0C"/>
                </a:solidFill>
                <a:latin typeface="Arial"/>
                <a:ea typeface="Arial"/>
                <a:cs typeface="Arial"/>
                <a:sym typeface="Arial"/>
              </a:rPr>
              <a:t>4.</a:t>
            </a:r>
            <a:r>
              <a:rPr lang="en-US" sz="1800">
                <a:solidFill>
                  <a:srgbClr val="0C0C0C"/>
                </a:solidFill>
              </a:rPr>
              <a:t> </a:t>
            </a:r>
            <a:r>
              <a:rPr b="0" i="0" lang="en-US" sz="1800" u="none" cap="none" strike="noStrike">
                <a:solidFill>
                  <a:srgbClr val="0C0C0C"/>
                </a:solidFill>
                <a:latin typeface="Arial"/>
                <a:ea typeface="Arial"/>
                <a:cs typeface="Arial"/>
                <a:sym typeface="Arial"/>
              </a:rPr>
              <a:t>Buat kalimat dengan warna yang 	berbeda-beda.  </a:t>
            </a:r>
            <a:endParaRPr/>
          </a:p>
          <a:p>
            <a:pPr indent="0" lvl="0" marL="0" marR="0" rtl="0" algn="l">
              <a:lnSpc>
                <a:spcPct val="100000"/>
              </a:lnSpc>
              <a:spcBef>
                <a:spcPts val="0"/>
              </a:spcBef>
              <a:spcAft>
                <a:spcPts val="0"/>
              </a:spcAft>
              <a:buNone/>
            </a:pPr>
            <a:r>
              <a:t/>
            </a:r>
            <a:endParaRPr b="0" i="0" sz="1800" u="none" cap="none" strike="noStrike">
              <a:solidFill>
                <a:srgbClr val="0C0C0C"/>
              </a:solidFill>
              <a:latin typeface="Arial"/>
              <a:ea typeface="Arial"/>
              <a:cs typeface="Arial"/>
              <a:sym typeface="Arial"/>
            </a:endParaRPr>
          </a:p>
        </p:txBody>
      </p:sp>
      <p:pic>
        <p:nvPicPr>
          <p:cNvPr id="283" name="Google Shape;283;p33"/>
          <p:cNvPicPr preferRelativeResize="0"/>
          <p:nvPr/>
        </p:nvPicPr>
        <p:blipFill rotWithShape="1">
          <a:blip r:embed="rId6">
            <a:alphaModFix/>
          </a:blip>
          <a:srcRect b="0" l="0" r="0" t="0"/>
          <a:stretch/>
        </p:blipFill>
        <p:spPr>
          <a:xfrm>
            <a:off x="694024" y="1213751"/>
            <a:ext cx="2449624" cy="1377600"/>
          </a:xfrm>
          <a:prstGeom prst="rect">
            <a:avLst/>
          </a:prstGeom>
          <a:noFill/>
          <a:ln>
            <a:noFill/>
          </a:ln>
        </p:spPr>
      </p:pic>
      <p:pic>
        <p:nvPicPr>
          <p:cNvPr id="284" name="Google Shape;284;p33"/>
          <p:cNvPicPr preferRelativeResize="0"/>
          <p:nvPr/>
        </p:nvPicPr>
        <p:blipFill rotWithShape="1">
          <a:blip r:embed="rId7">
            <a:alphaModFix/>
          </a:blip>
          <a:srcRect b="0" l="0" r="0" t="0"/>
          <a:stretch/>
        </p:blipFill>
        <p:spPr>
          <a:xfrm>
            <a:off x="729850" y="2909150"/>
            <a:ext cx="2363625" cy="1516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90" name="Google Shape;290;p3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91" name="Google Shape;291;p34"/>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292" name="Google Shape;292;p34"/>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293" name="Google Shape;293;p34"/>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Apa itu javascript?</a:t>
            </a:r>
            <a:endParaRPr i="0" sz="2800" u="none" cap="none" strike="noStrike">
              <a:solidFill>
                <a:srgbClr val="243A62"/>
              </a:solidFill>
              <a:latin typeface="Cambria"/>
              <a:ea typeface="Cambria"/>
              <a:cs typeface="Cambria"/>
              <a:sym typeface="Cambria"/>
            </a:endParaRPr>
          </a:p>
        </p:txBody>
      </p:sp>
      <p:sp>
        <p:nvSpPr>
          <p:cNvPr id="294" name="Google Shape;294;p34"/>
          <p:cNvSpPr/>
          <p:nvPr/>
        </p:nvSpPr>
        <p:spPr>
          <a:xfrm>
            <a:off x="331180" y="876953"/>
            <a:ext cx="8433680" cy="3170058"/>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0000"/>
              </a:lnSpc>
              <a:spcBef>
                <a:spcPts val="0"/>
              </a:spcBef>
              <a:spcAft>
                <a:spcPts val="0"/>
              </a:spcAft>
              <a:buClr>
                <a:srgbClr val="0C0C0C"/>
              </a:buClr>
              <a:buSzPts val="2000"/>
              <a:buFont typeface="Cambria"/>
              <a:buChar char="❖"/>
            </a:pPr>
            <a:r>
              <a:rPr i="0" lang="en-US" sz="2000" u="none" cap="none" strike="noStrike">
                <a:solidFill>
                  <a:srgbClr val="0C0C0C"/>
                </a:solidFill>
                <a:latin typeface="Cambria"/>
                <a:ea typeface="Cambria"/>
                <a:cs typeface="Cambria"/>
                <a:sym typeface="Cambria"/>
              </a:rPr>
              <a:t>Javascript adalah bahasa pemrograman yang awalnya dirancang untuk berjalan di atas browser.</a:t>
            </a:r>
            <a:endParaRPr>
              <a:latin typeface="Cambria"/>
              <a:ea typeface="Cambria"/>
              <a:cs typeface="Cambria"/>
              <a:sym typeface="Cambria"/>
            </a:endParaRPr>
          </a:p>
          <a:p>
            <a:pPr indent="-330200" lvl="0" marL="457200" marR="0" rtl="0" algn="just">
              <a:lnSpc>
                <a:spcPct val="100000"/>
              </a:lnSpc>
              <a:spcBef>
                <a:spcPts val="0"/>
              </a:spcBef>
              <a:spcAft>
                <a:spcPts val="0"/>
              </a:spcAft>
              <a:buClr>
                <a:srgbClr val="000000"/>
              </a:buClr>
              <a:buSzPts val="2000"/>
              <a:buFont typeface="Arial"/>
              <a:buNone/>
            </a:pPr>
            <a:r>
              <a:t/>
            </a:r>
            <a:endParaRPr i="0" sz="2000" u="none" cap="none" strike="noStrike">
              <a:solidFill>
                <a:srgbClr val="0C0C0C"/>
              </a:solidFill>
              <a:latin typeface="Cambria"/>
              <a:ea typeface="Cambria"/>
              <a:cs typeface="Cambria"/>
              <a:sym typeface="Cambria"/>
            </a:endParaRPr>
          </a:p>
          <a:p>
            <a:pPr indent="-457200" lvl="0" marL="457200" marR="0" rtl="0" algn="just">
              <a:lnSpc>
                <a:spcPct val="100000"/>
              </a:lnSpc>
              <a:spcBef>
                <a:spcPts val="0"/>
              </a:spcBef>
              <a:spcAft>
                <a:spcPts val="0"/>
              </a:spcAft>
              <a:buClr>
                <a:srgbClr val="0C0C0C"/>
              </a:buClr>
              <a:buSzPts val="2000"/>
              <a:buFont typeface="Cambria"/>
              <a:buChar char="❖"/>
            </a:pPr>
            <a:r>
              <a:rPr i="0" lang="en-US" sz="2000" u="none" cap="none" strike="noStrike">
                <a:solidFill>
                  <a:srgbClr val="0C0C0C"/>
                </a:solidFill>
                <a:latin typeface="Cambria"/>
                <a:ea typeface="Cambria"/>
                <a:cs typeface="Cambria"/>
                <a:sym typeface="Cambria"/>
              </a:rPr>
              <a:t>Namun, seiring perkembangan zaman, javascript tidak hanya berjalan di atas browser saja. Javascript juga dapat digunakan pada sisi Server, Game, IoT, Desktop, dan sebagainya.</a:t>
            </a:r>
            <a:endParaRPr>
              <a:latin typeface="Cambria"/>
              <a:ea typeface="Cambria"/>
              <a:cs typeface="Cambria"/>
              <a:sym typeface="Cambria"/>
            </a:endParaRPr>
          </a:p>
          <a:p>
            <a:pPr indent="-330200" lvl="0" marL="457200" marR="0" rtl="0" algn="just">
              <a:lnSpc>
                <a:spcPct val="100000"/>
              </a:lnSpc>
              <a:spcBef>
                <a:spcPts val="0"/>
              </a:spcBef>
              <a:spcAft>
                <a:spcPts val="0"/>
              </a:spcAft>
              <a:buClr>
                <a:srgbClr val="000000"/>
              </a:buClr>
              <a:buSzPts val="2000"/>
              <a:buFont typeface="Arial"/>
              <a:buNone/>
            </a:pPr>
            <a:r>
              <a:t/>
            </a:r>
            <a:endParaRPr i="0" sz="2000" u="none" cap="none" strike="noStrike">
              <a:solidFill>
                <a:srgbClr val="0C0C0C"/>
              </a:solidFill>
              <a:latin typeface="Cambria"/>
              <a:ea typeface="Cambria"/>
              <a:cs typeface="Cambria"/>
              <a:sym typeface="Cambria"/>
            </a:endParaRPr>
          </a:p>
          <a:p>
            <a:pPr indent="-457200" lvl="0" marL="457200" marR="0" rtl="0" algn="just">
              <a:lnSpc>
                <a:spcPct val="100000"/>
              </a:lnSpc>
              <a:spcBef>
                <a:spcPts val="0"/>
              </a:spcBef>
              <a:spcAft>
                <a:spcPts val="0"/>
              </a:spcAft>
              <a:buClr>
                <a:srgbClr val="0C0C0C"/>
              </a:buClr>
              <a:buSzPts val="2000"/>
              <a:buFont typeface="Cambria"/>
              <a:buChar char="❖"/>
            </a:pPr>
            <a:r>
              <a:rPr i="0" lang="en-US" sz="2000" u="none" cap="none" strike="noStrike">
                <a:solidFill>
                  <a:srgbClr val="0C0C0C"/>
                </a:solidFill>
                <a:latin typeface="Cambria"/>
                <a:ea typeface="Cambria"/>
                <a:cs typeface="Cambria"/>
                <a:sym typeface="Cambria"/>
              </a:rPr>
              <a:t>Javascript awalnya bernama Mocha, lalu berubah menjadi LiveScript saat browser Netscape Navigator 2.0 rilis versi beta (September 1995). Namun, setelah itu dinamai ulang menjadi Javascript.</a:t>
            </a:r>
            <a:endParaRPr>
              <a:latin typeface="Cambria"/>
              <a:ea typeface="Cambria"/>
              <a:cs typeface="Cambria"/>
              <a:sym typeface="Cambr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00" name="Google Shape;300;p3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01" name="Google Shape;301;p35"/>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302" name="Google Shape;302;p35"/>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303" name="Google Shape;303;p35"/>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Peralatan untuk Belajar Javascript</a:t>
            </a:r>
            <a:endParaRPr b="0" i="0" sz="2800" u="none" cap="none" strike="noStrike">
              <a:solidFill>
                <a:srgbClr val="243A62"/>
              </a:solidFill>
              <a:latin typeface="Arial"/>
              <a:ea typeface="Arial"/>
              <a:cs typeface="Arial"/>
              <a:sym typeface="Arial"/>
            </a:endParaRPr>
          </a:p>
        </p:txBody>
      </p:sp>
      <p:sp>
        <p:nvSpPr>
          <p:cNvPr id="304" name="Google Shape;304;p35"/>
          <p:cNvSpPr/>
          <p:nvPr/>
        </p:nvSpPr>
        <p:spPr>
          <a:xfrm>
            <a:off x="4450080" y="876953"/>
            <a:ext cx="4314780" cy="203128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Apa saja perlatan yang harus disiapkan untuk belajar Javascript?</a:t>
            </a:r>
            <a:endParaRPr>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Noto Sans Symbols"/>
              <a:buNone/>
            </a:pPr>
            <a:r>
              <a:t/>
            </a:r>
            <a:endParaRPr i="0" sz="1800" u="none" cap="none" strike="noStrike">
              <a:solidFill>
                <a:srgbClr val="0C0C0C"/>
              </a:solidFill>
              <a:latin typeface="Cambria"/>
              <a:ea typeface="Cambria"/>
              <a:cs typeface="Cambria"/>
              <a:sym typeface="Cambria"/>
            </a:endParaRPr>
          </a:p>
          <a:p>
            <a:pPr indent="-342900" lvl="0" marL="342900" marR="0" rtl="0" algn="just">
              <a:lnSpc>
                <a:spcPct val="100000"/>
              </a:lnSpc>
              <a:spcBef>
                <a:spcPts val="0"/>
              </a:spcBef>
              <a:spcAft>
                <a:spcPts val="0"/>
              </a:spcAft>
              <a:buClr>
                <a:srgbClr val="0C0C0C"/>
              </a:buClr>
              <a:buSzPts val="1800"/>
              <a:buFont typeface="Cambria"/>
              <a:buChar char="❖"/>
            </a:pPr>
            <a:r>
              <a:rPr i="0" lang="en-US" sz="1800" u="none" cap="none" strike="noStrike">
                <a:solidFill>
                  <a:srgbClr val="0C0C0C"/>
                </a:solidFill>
                <a:latin typeface="Cambria"/>
                <a:ea typeface="Cambria"/>
                <a:cs typeface="Cambria"/>
                <a:sym typeface="Cambria"/>
              </a:rPr>
              <a:t>Web Browser (Google Chrome, Firefox, Opera, dll)</a:t>
            </a:r>
            <a:endParaRPr>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Noto Sans Symbols"/>
              <a:buNone/>
            </a:pPr>
            <a:r>
              <a:t/>
            </a:r>
            <a:endParaRPr i="0" sz="1800" u="none" cap="none" strike="noStrike">
              <a:solidFill>
                <a:srgbClr val="0C0C0C"/>
              </a:solidFill>
              <a:latin typeface="Cambria"/>
              <a:ea typeface="Cambria"/>
              <a:cs typeface="Cambria"/>
              <a:sym typeface="Cambria"/>
            </a:endParaRPr>
          </a:p>
          <a:p>
            <a:pPr indent="-342900" lvl="0" marL="342900" marR="0" rtl="0" algn="just">
              <a:lnSpc>
                <a:spcPct val="100000"/>
              </a:lnSpc>
              <a:spcBef>
                <a:spcPts val="0"/>
              </a:spcBef>
              <a:spcAft>
                <a:spcPts val="0"/>
              </a:spcAft>
              <a:buClr>
                <a:srgbClr val="0C0C0C"/>
              </a:buClr>
              <a:buSzPts val="1800"/>
              <a:buFont typeface="Cambria"/>
              <a:buChar char="❖"/>
            </a:pPr>
            <a:r>
              <a:rPr i="0" lang="en-US" sz="1800" u="none" cap="none" strike="noStrike">
                <a:solidFill>
                  <a:srgbClr val="0C0C0C"/>
                </a:solidFill>
                <a:latin typeface="Cambria"/>
                <a:ea typeface="Cambria"/>
                <a:cs typeface="Cambria"/>
                <a:sym typeface="Cambria"/>
              </a:rPr>
              <a:t>Teks Editor (rekomendasi: VS Code)</a:t>
            </a:r>
            <a:endParaRPr b="1" i="0" sz="1800" u="none" cap="none" strike="noStrike">
              <a:solidFill>
                <a:srgbClr val="0C0C0C"/>
              </a:solidFill>
              <a:latin typeface="Cambria"/>
              <a:ea typeface="Cambria"/>
              <a:cs typeface="Cambria"/>
              <a:sym typeface="Cambria"/>
            </a:endParaRPr>
          </a:p>
        </p:txBody>
      </p:sp>
      <p:pic>
        <p:nvPicPr>
          <p:cNvPr id="305" name="Google Shape;305;p35"/>
          <p:cNvPicPr preferRelativeResize="0"/>
          <p:nvPr/>
        </p:nvPicPr>
        <p:blipFill rotWithShape="1">
          <a:blip r:embed="rId6">
            <a:alphaModFix/>
          </a:blip>
          <a:srcRect b="0" l="0" r="0" t="0"/>
          <a:stretch/>
        </p:blipFill>
        <p:spPr>
          <a:xfrm>
            <a:off x="331180" y="1072817"/>
            <a:ext cx="3896074" cy="1669746"/>
          </a:xfrm>
          <a:prstGeom prst="rect">
            <a:avLst/>
          </a:prstGeom>
          <a:noFill/>
          <a:ln>
            <a:noFill/>
          </a:ln>
        </p:spPr>
      </p:pic>
      <p:pic>
        <p:nvPicPr>
          <p:cNvPr id="306" name="Google Shape;306;p35"/>
          <p:cNvPicPr preferRelativeResize="0"/>
          <p:nvPr/>
        </p:nvPicPr>
        <p:blipFill rotWithShape="1">
          <a:blip r:embed="rId7">
            <a:alphaModFix/>
          </a:blip>
          <a:srcRect b="0" l="0" r="0" t="0"/>
          <a:stretch/>
        </p:blipFill>
        <p:spPr>
          <a:xfrm>
            <a:off x="452103" y="2810499"/>
            <a:ext cx="3756149" cy="18780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12" name="Google Shape;312;p3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13" name="Google Shape;313;p36"/>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314" name="Google Shape;314;p36"/>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315" name="Google Shape;315;p36"/>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600" u="none" cap="none" strike="noStrike">
                <a:solidFill>
                  <a:srgbClr val="243A62"/>
                </a:solidFill>
                <a:latin typeface="Cambria"/>
                <a:ea typeface="Cambria"/>
                <a:cs typeface="Cambria"/>
                <a:sym typeface="Cambria"/>
              </a:rPr>
              <a:t>Mengenal Console JavaScript</a:t>
            </a:r>
            <a:endParaRPr i="0" sz="2600" u="none" cap="none" strike="noStrike">
              <a:solidFill>
                <a:srgbClr val="243A62"/>
              </a:solidFill>
              <a:latin typeface="Cambria"/>
              <a:ea typeface="Cambria"/>
              <a:cs typeface="Cambria"/>
              <a:sym typeface="Cambria"/>
            </a:endParaRPr>
          </a:p>
        </p:txBody>
      </p:sp>
      <p:sp>
        <p:nvSpPr>
          <p:cNvPr id="316" name="Google Shape;316;p36"/>
          <p:cNvSpPr/>
          <p:nvPr/>
        </p:nvSpPr>
        <p:spPr>
          <a:xfrm>
            <a:off x="331181" y="876953"/>
            <a:ext cx="8433679" cy="369291"/>
          </a:xfrm>
          <a:prstGeom prst="rect">
            <a:avLst/>
          </a:prstGeom>
          <a:noFill/>
          <a:ln>
            <a:noFill/>
          </a:ln>
        </p:spPr>
        <p:txBody>
          <a:bodyPr anchorCtr="0" anchor="t" bIns="45700" lIns="91425" spcFirstLastPara="1" rIns="91425" wrap="square" tIns="45700">
            <a:spAutoFit/>
          </a:bodyPr>
          <a:lstStyle/>
          <a:p>
            <a:pPr indent="-336550" lvl="0" marL="342900" marR="0" rtl="0" algn="just">
              <a:lnSpc>
                <a:spcPct val="100000"/>
              </a:lnSpc>
              <a:spcBef>
                <a:spcPts val="0"/>
              </a:spcBef>
              <a:spcAft>
                <a:spcPts val="0"/>
              </a:spcAft>
              <a:buClr>
                <a:srgbClr val="0C0C0C"/>
              </a:buClr>
              <a:buSzPts val="1700"/>
              <a:buFont typeface="Cambria"/>
              <a:buChar char="❖"/>
            </a:pPr>
            <a:r>
              <a:rPr i="0" lang="en-US" sz="1700" u="none" cap="none" strike="noStrike">
                <a:solidFill>
                  <a:srgbClr val="0C0C0C"/>
                </a:solidFill>
                <a:latin typeface="Cambria"/>
                <a:ea typeface="Cambria"/>
                <a:cs typeface="Cambria"/>
                <a:sym typeface="Cambria"/>
              </a:rPr>
              <a:t>Console Javascript dapat di buka melalui Inspect Element 🡪 Console.</a:t>
            </a:r>
            <a:endParaRPr i="0" sz="1700" u="none" cap="none" strike="noStrike">
              <a:solidFill>
                <a:srgbClr val="0C0C0C"/>
              </a:solidFill>
              <a:latin typeface="Cambria"/>
              <a:ea typeface="Cambria"/>
              <a:cs typeface="Cambria"/>
              <a:sym typeface="Cambria"/>
            </a:endParaRPr>
          </a:p>
        </p:txBody>
      </p:sp>
      <p:pic>
        <p:nvPicPr>
          <p:cNvPr id="317" name="Google Shape;317;p36"/>
          <p:cNvPicPr preferRelativeResize="0"/>
          <p:nvPr/>
        </p:nvPicPr>
        <p:blipFill rotWithShape="1">
          <a:blip r:embed="rId6">
            <a:alphaModFix/>
          </a:blip>
          <a:srcRect b="0" l="0" r="0" t="0"/>
          <a:stretch/>
        </p:blipFill>
        <p:spPr>
          <a:xfrm>
            <a:off x="1565834" y="1246244"/>
            <a:ext cx="6078550" cy="37107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3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23" name="Google Shape;323;p3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24" name="Google Shape;324;p37"/>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325" name="Google Shape;325;p37"/>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326" name="Google Shape;326;p3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600" u="none" cap="none" strike="noStrike">
                <a:solidFill>
                  <a:srgbClr val="243A62"/>
                </a:solidFill>
                <a:latin typeface="Cambria"/>
                <a:ea typeface="Cambria"/>
                <a:cs typeface="Cambria"/>
                <a:sym typeface="Cambria"/>
              </a:rPr>
              <a:t>Mengenal Console JavaScript</a:t>
            </a:r>
            <a:endParaRPr i="0" sz="2600" u="none" cap="none" strike="noStrike">
              <a:solidFill>
                <a:srgbClr val="243A62"/>
              </a:solidFill>
              <a:latin typeface="Cambria"/>
              <a:ea typeface="Cambria"/>
              <a:cs typeface="Cambria"/>
              <a:sym typeface="Cambria"/>
            </a:endParaRPr>
          </a:p>
        </p:txBody>
      </p:sp>
      <p:sp>
        <p:nvSpPr>
          <p:cNvPr id="327" name="Google Shape;327;p37"/>
          <p:cNvSpPr/>
          <p:nvPr/>
        </p:nvSpPr>
        <p:spPr>
          <a:xfrm>
            <a:off x="331181" y="876953"/>
            <a:ext cx="8433679" cy="2031285"/>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C0C0C"/>
              </a:buClr>
              <a:buSzPts val="1800"/>
              <a:buFont typeface="Cambria"/>
              <a:buChar char="❖"/>
            </a:pPr>
            <a:r>
              <a:rPr i="0" lang="en-US" sz="1800" u="none" cap="none" strike="noStrike">
                <a:solidFill>
                  <a:srgbClr val="0C0C0C"/>
                </a:solidFill>
                <a:latin typeface="Cambria"/>
                <a:ea typeface="Cambria"/>
                <a:cs typeface="Cambria"/>
                <a:sym typeface="Cambria"/>
              </a:rPr>
              <a:t>Di dalam console, kita bisa menulis fungsi atau kode-kode javascript dan hasilnya akan langsung ditampilkan.</a:t>
            </a:r>
            <a:endParaRPr>
              <a:latin typeface="Cambria"/>
              <a:ea typeface="Cambria"/>
              <a:cs typeface="Cambria"/>
              <a:sym typeface="Cambria"/>
            </a:endParaRPr>
          </a:p>
          <a:p>
            <a:pPr indent="-342900" lvl="0" marL="342900" marR="0" rtl="0" algn="just">
              <a:lnSpc>
                <a:spcPct val="100000"/>
              </a:lnSpc>
              <a:spcBef>
                <a:spcPts val="0"/>
              </a:spcBef>
              <a:spcAft>
                <a:spcPts val="0"/>
              </a:spcAft>
              <a:buClr>
                <a:srgbClr val="0C0C0C"/>
              </a:buClr>
              <a:buSzPts val="1800"/>
              <a:buFont typeface="Cambria"/>
              <a:buChar char="❖"/>
            </a:pPr>
            <a:r>
              <a:rPr i="0" lang="en-US" sz="1800" u="none" cap="none" strike="noStrike">
                <a:solidFill>
                  <a:srgbClr val="0C0C0C"/>
                </a:solidFill>
                <a:latin typeface="Cambria"/>
                <a:ea typeface="Cambria"/>
                <a:cs typeface="Cambria"/>
                <a:sym typeface="Cambria"/>
              </a:rPr>
              <a:t>Misalnya, mari kita coba kode berikut:</a:t>
            </a:r>
            <a:endParaRPr>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Noto Sans Symbols"/>
              <a:buNone/>
            </a:pPr>
            <a:r>
              <a:t/>
            </a:r>
            <a:endParaRPr i="0" sz="1800" u="none" cap="none" strike="noStrike">
              <a:solidFill>
                <a:srgbClr val="0C0C0C"/>
              </a:solidFill>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Noto Sans Symbols"/>
              <a:buNone/>
            </a:pPr>
            <a:r>
              <a:t/>
            </a:r>
            <a:endParaRPr i="0" sz="1800" u="none" cap="none" strike="noStrike">
              <a:solidFill>
                <a:srgbClr val="0C0C0C"/>
              </a:solidFill>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Noto Sans Symbols"/>
              <a:buNone/>
            </a:pPr>
            <a:r>
              <a:t/>
            </a:r>
            <a:endParaRPr i="0" sz="1800" u="none" cap="none" strike="noStrike">
              <a:solidFill>
                <a:srgbClr val="0C0C0C"/>
              </a:solidFill>
              <a:latin typeface="Cambria"/>
              <a:ea typeface="Cambria"/>
              <a:cs typeface="Cambria"/>
              <a:sym typeface="Cambria"/>
            </a:endParaRPr>
          </a:p>
          <a:p>
            <a:pPr indent="-342900" lvl="0" marL="342900" marR="0" rtl="0" algn="just">
              <a:lnSpc>
                <a:spcPct val="100000"/>
              </a:lnSpc>
              <a:spcBef>
                <a:spcPts val="0"/>
              </a:spcBef>
              <a:spcAft>
                <a:spcPts val="0"/>
              </a:spcAft>
              <a:buClr>
                <a:srgbClr val="0C0C0C"/>
              </a:buClr>
              <a:buSzPts val="1800"/>
              <a:buFont typeface="Cambria"/>
              <a:buChar char="❖"/>
            </a:pPr>
            <a:r>
              <a:rPr i="0" lang="en-US" sz="1800" u="none" cap="none" strike="noStrike">
                <a:solidFill>
                  <a:srgbClr val="0C0C0C"/>
                </a:solidFill>
                <a:latin typeface="Cambria"/>
                <a:ea typeface="Cambria"/>
                <a:cs typeface="Cambria"/>
                <a:sym typeface="Cambria"/>
              </a:rPr>
              <a:t>Maka hasilnya:</a:t>
            </a:r>
            <a:endParaRPr i="0" sz="1800" u="none" cap="none" strike="noStrike">
              <a:solidFill>
                <a:srgbClr val="0C0C0C"/>
              </a:solidFill>
              <a:latin typeface="Cambria"/>
              <a:ea typeface="Cambria"/>
              <a:cs typeface="Cambria"/>
              <a:sym typeface="Cambria"/>
            </a:endParaRPr>
          </a:p>
        </p:txBody>
      </p:sp>
      <p:pic>
        <p:nvPicPr>
          <p:cNvPr id="328" name="Google Shape;328;p37"/>
          <p:cNvPicPr preferRelativeResize="0"/>
          <p:nvPr/>
        </p:nvPicPr>
        <p:blipFill rotWithShape="1">
          <a:blip r:embed="rId6">
            <a:alphaModFix/>
          </a:blip>
          <a:srcRect b="0" l="0" r="0" t="0"/>
          <a:stretch/>
        </p:blipFill>
        <p:spPr>
          <a:xfrm>
            <a:off x="729849" y="1784531"/>
            <a:ext cx="6122259" cy="773640"/>
          </a:xfrm>
          <a:prstGeom prst="rect">
            <a:avLst/>
          </a:prstGeom>
          <a:noFill/>
          <a:ln>
            <a:noFill/>
          </a:ln>
        </p:spPr>
      </p:pic>
      <p:pic>
        <p:nvPicPr>
          <p:cNvPr id="329" name="Google Shape;329;p37"/>
          <p:cNvPicPr preferRelativeResize="0"/>
          <p:nvPr/>
        </p:nvPicPr>
        <p:blipFill rotWithShape="1">
          <a:blip r:embed="rId7">
            <a:alphaModFix/>
          </a:blip>
          <a:srcRect b="0" l="0" r="0" t="0"/>
          <a:stretch/>
        </p:blipFill>
        <p:spPr>
          <a:xfrm>
            <a:off x="729849" y="2908238"/>
            <a:ext cx="6254067" cy="1762691"/>
          </a:xfrm>
          <a:prstGeom prst="rect">
            <a:avLst/>
          </a:prstGeom>
          <a:noFill/>
          <a:ln>
            <a:noFill/>
          </a:ln>
        </p:spPr>
      </p:pic>
      <p:pic>
        <p:nvPicPr>
          <p:cNvPr id="330" name="Google Shape;330;p37"/>
          <p:cNvPicPr preferRelativeResize="0"/>
          <p:nvPr/>
        </p:nvPicPr>
        <p:blipFill rotWithShape="1">
          <a:blip r:embed="rId8">
            <a:alphaModFix/>
          </a:blip>
          <a:srcRect b="0" l="0" r="0" t="0"/>
          <a:stretch/>
        </p:blipFill>
        <p:spPr>
          <a:xfrm>
            <a:off x="7074306" y="2908238"/>
            <a:ext cx="1936487" cy="11886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2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6" name="Google Shape;96;p2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7" name="Google Shape;97;p21"/>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98" name="Google Shape;98;p21"/>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99" name="Google Shape;99;p21"/>
          <p:cNvSpPr/>
          <p:nvPr/>
        </p:nvSpPr>
        <p:spPr>
          <a:xfrm>
            <a:off x="331181" y="118750"/>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Profil Pengajar</a:t>
            </a:r>
            <a:endParaRPr b="0" i="0" sz="2800" u="none" cap="none" strike="noStrike">
              <a:solidFill>
                <a:srgbClr val="243A62"/>
              </a:solidFill>
              <a:latin typeface="Arial"/>
              <a:ea typeface="Arial"/>
              <a:cs typeface="Arial"/>
              <a:sym typeface="Arial"/>
            </a:endParaRPr>
          </a:p>
        </p:txBody>
      </p:sp>
      <p:sp>
        <p:nvSpPr>
          <p:cNvPr id="100" name="Google Shape;100;p21"/>
          <p:cNvSpPr/>
          <p:nvPr/>
        </p:nvSpPr>
        <p:spPr>
          <a:xfrm>
            <a:off x="324437" y="1179325"/>
            <a:ext cx="6902630" cy="173121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US" sz="1350" u="none" cap="none" strike="noStrike">
                <a:solidFill>
                  <a:schemeClr val="dk1"/>
                </a:solidFill>
                <a:latin typeface="Calibri"/>
                <a:ea typeface="Calibri"/>
                <a:cs typeface="Calibri"/>
                <a:sym typeface="Calibri"/>
              </a:rPr>
              <a:t>Jabatan Akademik </a:t>
            </a:r>
            <a:r>
              <a:rPr b="0" i="0" lang="en-US" sz="1350" u="none" cap="none" strike="noStrike">
                <a:solidFill>
                  <a:srgbClr val="FF0000"/>
                </a:solidFill>
                <a:latin typeface="Calibri"/>
                <a:ea typeface="Calibri"/>
                <a:cs typeface="Calibri"/>
                <a:sym typeface="Calibri"/>
              </a:rPr>
              <a:t>&lt;tahun dan jabatan terakhir Pengajar&gt;</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350" u="none" cap="none" strike="noStrike">
                <a:solidFill>
                  <a:srgbClr val="0070C0"/>
                </a:solidFill>
                <a:latin typeface="Calibri"/>
                <a:ea typeface="Calibri"/>
                <a:cs typeface="Calibri"/>
                <a:sym typeface="Calibri"/>
              </a:rPr>
              <a:t>Pendidikan</a:t>
            </a:r>
            <a:endParaRPr b="0" i="0" sz="1350" u="none" cap="none" strike="noStrike">
              <a:solidFill>
                <a:srgbClr val="0070C0"/>
              </a:solidFill>
              <a:latin typeface="Calibri"/>
              <a:ea typeface="Calibri"/>
              <a:cs typeface="Calibri"/>
              <a:sym typeface="Calibri"/>
            </a:endParaRPr>
          </a:p>
          <a:p>
            <a:pPr indent="-214313" lvl="0" marL="214313" marR="0" rtl="0" algn="l">
              <a:lnSpc>
                <a:spcPct val="100000"/>
              </a:lnSpc>
              <a:spcBef>
                <a:spcPts val="0"/>
              </a:spcBef>
              <a:spcAft>
                <a:spcPts val="0"/>
              </a:spcAft>
              <a:buClr>
                <a:srgbClr val="FF0000"/>
              </a:buClr>
              <a:buSzPts val="1800"/>
              <a:buFont typeface="Noto Sans Symbols"/>
              <a:buChar char="❑"/>
            </a:pPr>
            <a:r>
              <a:rPr b="0" i="0" lang="en-US" sz="1350" u="none" cap="none" strike="noStrike">
                <a:solidFill>
                  <a:srgbClr val="FF0000"/>
                </a:solidFill>
                <a:latin typeface="Calibri"/>
                <a:ea typeface="Calibri"/>
                <a:cs typeface="Calibri"/>
                <a:sym typeface="Calibri"/>
              </a:rPr>
              <a:t>&lt;riwayat pendidikan Pengajar&gt;  </a:t>
            </a:r>
            <a:endParaRPr b="0" i="0" sz="1050" u="none" cap="none" strike="noStrike">
              <a:solidFill>
                <a:srgbClr val="000000"/>
              </a:solidFill>
              <a:latin typeface="Arial"/>
              <a:ea typeface="Arial"/>
              <a:cs typeface="Arial"/>
              <a:sym typeface="Arial"/>
            </a:endParaRPr>
          </a:p>
          <a:p>
            <a:pPr indent="-128588" lvl="0" marL="214313" marR="0" rtl="0" algn="l">
              <a:lnSpc>
                <a:spcPct val="100000"/>
              </a:lnSpc>
              <a:spcBef>
                <a:spcPts val="0"/>
              </a:spcBef>
              <a:spcAft>
                <a:spcPts val="0"/>
              </a:spcAft>
              <a:buNone/>
            </a:pPr>
            <a:r>
              <a:t/>
            </a:r>
            <a:endParaRPr b="0" i="0" sz="1350" u="none" cap="none" strike="noStrike">
              <a:solidFill>
                <a:srgbClr val="0070C0"/>
              </a:solidFill>
              <a:latin typeface="Calibri"/>
              <a:ea typeface="Calibri"/>
              <a:cs typeface="Calibri"/>
              <a:sym typeface="Calibri"/>
            </a:endParaRPr>
          </a:p>
          <a:p>
            <a:pPr indent="-128588" lvl="0" marL="214313" marR="0" rtl="0" algn="l">
              <a:lnSpc>
                <a:spcPct val="100000"/>
              </a:lnSpc>
              <a:spcBef>
                <a:spcPts val="0"/>
              </a:spcBef>
              <a:spcAft>
                <a:spcPts val="0"/>
              </a:spcAft>
              <a:buNone/>
            </a:pPr>
            <a:r>
              <a:t/>
            </a:r>
            <a:endParaRPr b="0" i="0" sz="1350" u="none" cap="none" strike="noStrike">
              <a:solidFill>
                <a:srgbClr val="0070C0"/>
              </a:solidFill>
              <a:latin typeface="Calibri"/>
              <a:ea typeface="Calibri"/>
              <a:cs typeface="Calibri"/>
              <a:sym typeface="Calibri"/>
            </a:endParaRPr>
          </a:p>
          <a:p>
            <a:pPr indent="-128588" lvl="0" marL="214313" marR="0" rtl="0" algn="l">
              <a:lnSpc>
                <a:spcPct val="100000"/>
              </a:lnSpc>
              <a:spcBef>
                <a:spcPts val="0"/>
              </a:spcBef>
              <a:spcAft>
                <a:spcPts val="0"/>
              </a:spcAft>
              <a:buNone/>
            </a:pPr>
            <a:r>
              <a:t/>
            </a:r>
            <a:endParaRPr b="0" i="0" sz="1350" u="none" cap="none" strike="noStrike">
              <a:solidFill>
                <a:srgbClr val="0070C0"/>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350" u="none" cap="none" strike="noStrike">
                <a:solidFill>
                  <a:schemeClr val="dk1"/>
                </a:solidFill>
                <a:latin typeface="Calibri"/>
                <a:ea typeface="Calibri"/>
                <a:cs typeface="Calibri"/>
                <a:sym typeface="Calibri"/>
              </a:rPr>
              <a:t>Riwayat Pekerjaan</a:t>
            </a:r>
            <a:endParaRPr b="0" i="0" sz="1350" u="none" cap="none" strike="noStrike">
              <a:solidFill>
                <a:schemeClr val="dk1"/>
              </a:solidFill>
              <a:latin typeface="Calibri"/>
              <a:ea typeface="Calibri"/>
              <a:cs typeface="Calibri"/>
              <a:sym typeface="Calibri"/>
            </a:endParaRPr>
          </a:p>
          <a:p>
            <a:pPr indent="-214313" lvl="0" marL="214313" marR="0" rtl="0" algn="l">
              <a:lnSpc>
                <a:spcPct val="100000"/>
              </a:lnSpc>
              <a:spcBef>
                <a:spcPts val="0"/>
              </a:spcBef>
              <a:spcAft>
                <a:spcPts val="0"/>
              </a:spcAft>
              <a:buClr>
                <a:srgbClr val="FF0000"/>
              </a:buClr>
              <a:buSzPts val="1800"/>
              <a:buFont typeface="Noto Sans Symbols"/>
              <a:buChar char="❑"/>
            </a:pPr>
            <a:r>
              <a:rPr b="0" i="0" lang="en-US" sz="1350" u="none" cap="none" strike="noStrike">
                <a:solidFill>
                  <a:srgbClr val="FF0000"/>
                </a:solidFill>
                <a:latin typeface="Calibri"/>
                <a:ea typeface="Calibri"/>
                <a:cs typeface="Calibri"/>
                <a:sym typeface="Calibri"/>
              </a:rPr>
              <a:t>&lt;riwayat pekerjaan Pengajar&gt;</a:t>
            </a:r>
            <a:endParaRPr b="0" i="0" sz="1050" u="none" cap="none" strike="noStrike">
              <a:solidFill>
                <a:srgbClr val="000000"/>
              </a:solidFill>
              <a:latin typeface="Arial"/>
              <a:ea typeface="Arial"/>
              <a:cs typeface="Arial"/>
              <a:sym typeface="Arial"/>
            </a:endParaRPr>
          </a:p>
        </p:txBody>
      </p:sp>
      <p:sp>
        <p:nvSpPr>
          <p:cNvPr id="101" name="Google Shape;101;p21"/>
          <p:cNvSpPr/>
          <p:nvPr/>
        </p:nvSpPr>
        <p:spPr>
          <a:xfrm>
            <a:off x="6579619" y="831329"/>
            <a:ext cx="2447550" cy="553968"/>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US" sz="1050" u="none" cap="none" strike="noStrike">
                <a:solidFill>
                  <a:schemeClr val="dk1"/>
                </a:solidFill>
                <a:latin typeface="Calibri"/>
                <a:ea typeface="Calibri"/>
                <a:cs typeface="Calibri"/>
                <a:sym typeface="Calibri"/>
              </a:rPr>
              <a:t>Contact</a:t>
            </a:r>
            <a:endParaRPr b="0" i="0" sz="10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050" u="none" cap="none" strike="noStrike">
                <a:solidFill>
                  <a:schemeClr val="dk1"/>
                </a:solidFill>
                <a:latin typeface="Calibri"/>
                <a:ea typeface="Calibri"/>
                <a:cs typeface="Calibri"/>
                <a:sym typeface="Calibri"/>
              </a:rPr>
              <a:t>HP WA only :</a:t>
            </a:r>
            <a:r>
              <a:rPr b="1" i="0" lang="en-US" sz="1050" u="none" cap="none" strike="noStrike">
                <a:solidFill>
                  <a:srgbClr val="FF0000"/>
                </a:solidFill>
                <a:latin typeface="Calibri"/>
                <a:ea typeface="Calibri"/>
                <a:cs typeface="Calibri"/>
                <a:sym typeface="Calibri"/>
              </a:rPr>
              <a:t>&lt;no hp Pengajar&gt;</a:t>
            </a:r>
            <a:endParaRPr b="0" i="0" sz="105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050" u="none" cap="none" strike="noStrike">
                <a:solidFill>
                  <a:schemeClr val="dk1"/>
                </a:solidFill>
                <a:latin typeface="Calibri"/>
                <a:ea typeface="Calibri"/>
                <a:cs typeface="Calibri"/>
                <a:sym typeface="Calibri"/>
              </a:rPr>
              <a:t>Email	:</a:t>
            </a:r>
            <a:r>
              <a:rPr b="1" i="0" lang="en-US" sz="1050" u="none" cap="none" strike="noStrike">
                <a:solidFill>
                  <a:srgbClr val="FF0000"/>
                </a:solidFill>
                <a:latin typeface="Calibri"/>
                <a:ea typeface="Calibri"/>
                <a:cs typeface="Calibri"/>
                <a:sym typeface="Calibri"/>
              </a:rPr>
              <a:t>&lt;email Pengajar&gt;</a:t>
            </a:r>
            <a:endParaRPr b="0" i="0" sz="1050" u="none" cap="none" strike="noStrike">
              <a:solidFill>
                <a:srgbClr val="FF0000"/>
              </a:solidFill>
              <a:latin typeface="Calibri"/>
              <a:ea typeface="Calibri"/>
              <a:cs typeface="Calibri"/>
              <a:sym typeface="Calibri"/>
            </a:endParaRPr>
          </a:p>
        </p:txBody>
      </p:sp>
      <p:sp>
        <p:nvSpPr>
          <p:cNvPr id="102" name="Google Shape;102;p21"/>
          <p:cNvSpPr/>
          <p:nvPr/>
        </p:nvSpPr>
        <p:spPr>
          <a:xfrm>
            <a:off x="5465311" y="831324"/>
            <a:ext cx="1057725" cy="1336725"/>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US" sz="1350" u="none" cap="none" strike="noStrike">
                <a:solidFill>
                  <a:srgbClr val="FF0000"/>
                </a:solidFill>
                <a:latin typeface="Calibri"/>
                <a:ea typeface="Calibri"/>
                <a:cs typeface="Calibri"/>
                <a:sym typeface="Calibri"/>
              </a:rPr>
              <a:t>Foto Pengajar</a:t>
            </a:r>
            <a:endParaRPr b="0" i="0" sz="1350" u="none" cap="none" strike="noStrike">
              <a:solidFill>
                <a:srgbClr val="FF0000"/>
              </a:solidFill>
              <a:latin typeface="Calibri"/>
              <a:ea typeface="Calibri"/>
              <a:cs typeface="Calibri"/>
              <a:sym typeface="Calibri"/>
            </a:endParaRPr>
          </a:p>
        </p:txBody>
      </p:sp>
      <p:sp>
        <p:nvSpPr>
          <p:cNvPr id="103" name="Google Shape;103;p21"/>
          <p:cNvSpPr/>
          <p:nvPr/>
        </p:nvSpPr>
        <p:spPr>
          <a:xfrm>
            <a:off x="6579619" y="2356623"/>
            <a:ext cx="2447550" cy="55395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US" sz="1050" u="none" cap="none" strike="noStrike">
                <a:solidFill>
                  <a:schemeClr val="dk1"/>
                </a:solidFill>
                <a:latin typeface="Calibri"/>
                <a:ea typeface="Calibri"/>
                <a:cs typeface="Calibri"/>
                <a:sym typeface="Calibri"/>
              </a:rPr>
              <a:t>Contact</a:t>
            </a:r>
            <a:endParaRPr b="0" i="0" sz="10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050" u="none" cap="none" strike="noStrike">
                <a:solidFill>
                  <a:schemeClr val="dk1"/>
                </a:solidFill>
                <a:latin typeface="Calibri"/>
                <a:ea typeface="Calibri"/>
                <a:cs typeface="Calibri"/>
                <a:sym typeface="Calibri"/>
              </a:rPr>
              <a:t>HP WA only :</a:t>
            </a:r>
            <a:r>
              <a:rPr b="1" i="0" lang="en-US" sz="1050" u="none" cap="none" strike="noStrike">
                <a:solidFill>
                  <a:srgbClr val="FF0000"/>
                </a:solidFill>
                <a:latin typeface="Calibri"/>
                <a:ea typeface="Calibri"/>
                <a:cs typeface="Calibri"/>
                <a:sym typeface="Calibri"/>
              </a:rPr>
              <a:t>&lt;no hp Pengajar&gt;</a:t>
            </a:r>
            <a:endParaRPr b="0" i="0" sz="105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050" u="none" cap="none" strike="noStrike">
                <a:solidFill>
                  <a:schemeClr val="dk1"/>
                </a:solidFill>
                <a:latin typeface="Calibri"/>
                <a:ea typeface="Calibri"/>
                <a:cs typeface="Calibri"/>
                <a:sym typeface="Calibri"/>
              </a:rPr>
              <a:t>Email	:</a:t>
            </a:r>
            <a:r>
              <a:rPr b="1" i="0" lang="en-US" sz="1050" u="none" cap="none" strike="noStrike">
                <a:solidFill>
                  <a:srgbClr val="FF0000"/>
                </a:solidFill>
                <a:latin typeface="Calibri"/>
                <a:ea typeface="Calibri"/>
                <a:cs typeface="Calibri"/>
                <a:sym typeface="Calibri"/>
              </a:rPr>
              <a:t>&lt;email Pengajar&gt;</a:t>
            </a:r>
            <a:endParaRPr b="0" i="0" sz="1050" u="none" cap="none" strike="noStrike">
              <a:solidFill>
                <a:srgbClr val="FF0000"/>
              </a:solidFill>
              <a:latin typeface="Calibri"/>
              <a:ea typeface="Calibri"/>
              <a:cs typeface="Calibri"/>
              <a:sym typeface="Calibri"/>
            </a:endParaRPr>
          </a:p>
        </p:txBody>
      </p:sp>
      <p:sp>
        <p:nvSpPr>
          <p:cNvPr id="104" name="Google Shape;104;p21"/>
          <p:cNvSpPr/>
          <p:nvPr/>
        </p:nvSpPr>
        <p:spPr>
          <a:xfrm>
            <a:off x="5465311" y="2338543"/>
            <a:ext cx="1057725" cy="1336725"/>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US" sz="1350" u="none" cap="none" strike="noStrike">
                <a:solidFill>
                  <a:srgbClr val="FF0000"/>
                </a:solidFill>
                <a:latin typeface="Calibri"/>
                <a:ea typeface="Calibri"/>
                <a:cs typeface="Calibri"/>
                <a:sym typeface="Calibri"/>
              </a:rPr>
              <a:t>Foto Pengajar</a:t>
            </a:r>
            <a:endParaRPr b="0" i="0" sz="1350" u="none" cap="none" strike="noStrike">
              <a:solidFill>
                <a:srgbClr val="FF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36" name="Google Shape;336;p3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37" name="Google Shape;337;p38"/>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338" name="Google Shape;338;p38"/>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339" name="Google Shape;339;p3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Membuat Program Javascript</a:t>
            </a:r>
            <a:endParaRPr i="0" sz="2800" u="none" cap="none" strike="noStrike">
              <a:solidFill>
                <a:srgbClr val="243A62"/>
              </a:solidFill>
              <a:latin typeface="Cambria"/>
              <a:ea typeface="Cambria"/>
              <a:cs typeface="Cambria"/>
              <a:sym typeface="Cambria"/>
            </a:endParaRPr>
          </a:p>
        </p:txBody>
      </p:sp>
      <p:sp>
        <p:nvSpPr>
          <p:cNvPr id="340" name="Google Shape;340;p38"/>
          <p:cNvSpPr/>
          <p:nvPr/>
        </p:nvSpPr>
        <p:spPr>
          <a:xfrm>
            <a:off x="331181" y="876953"/>
            <a:ext cx="8433679" cy="646290"/>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i="0" lang="en-US" sz="1700" u="none" cap="none" strike="noStrike">
                <a:solidFill>
                  <a:srgbClr val="0C0C0C"/>
                </a:solidFill>
                <a:latin typeface="Cambria"/>
                <a:ea typeface="Cambria"/>
                <a:cs typeface="Cambria"/>
                <a:sym typeface="Cambria"/>
              </a:rPr>
              <a:t>Buka teks editor, kemudian buat file beru bernama hello_world.html dan isi dengan kode berikut:</a:t>
            </a:r>
            <a:endParaRPr sz="1300">
              <a:latin typeface="Cambria"/>
              <a:ea typeface="Cambria"/>
              <a:cs typeface="Cambria"/>
              <a:sym typeface="Cambria"/>
            </a:endParaRPr>
          </a:p>
        </p:txBody>
      </p:sp>
      <p:pic>
        <p:nvPicPr>
          <p:cNvPr id="341" name="Google Shape;341;p38"/>
          <p:cNvPicPr preferRelativeResize="0"/>
          <p:nvPr/>
        </p:nvPicPr>
        <p:blipFill rotWithShape="1">
          <a:blip r:embed="rId6">
            <a:alphaModFix/>
          </a:blip>
          <a:srcRect b="0" l="0" r="0" t="0"/>
          <a:stretch/>
        </p:blipFill>
        <p:spPr>
          <a:xfrm>
            <a:off x="2297632" y="1632591"/>
            <a:ext cx="4399848" cy="34048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3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47" name="Google Shape;347;p3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48" name="Google Shape;348;p39"/>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349" name="Google Shape;349;p39"/>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350" name="Google Shape;350;p39"/>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Membuat Program Javascript</a:t>
            </a:r>
            <a:endParaRPr b="0" i="0" sz="2800" u="none" cap="none" strike="noStrike">
              <a:solidFill>
                <a:srgbClr val="243A62"/>
              </a:solidFill>
              <a:latin typeface="Arial"/>
              <a:ea typeface="Arial"/>
              <a:cs typeface="Arial"/>
              <a:sym typeface="Arial"/>
            </a:endParaRPr>
          </a:p>
        </p:txBody>
      </p:sp>
      <p:sp>
        <p:nvSpPr>
          <p:cNvPr id="351" name="Google Shape;351;p39"/>
          <p:cNvSpPr/>
          <p:nvPr/>
        </p:nvSpPr>
        <p:spPr>
          <a:xfrm>
            <a:off x="331181" y="876953"/>
            <a:ext cx="8433679" cy="1200288"/>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i="0" lang="en-US" sz="1700" u="none" cap="none" strike="noStrike">
                <a:solidFill>
                  <a:srgbClr val="0C0C0C"/>
                </a:solidFill>
                <a:latin typeface="Cambria"/>
                <a:ea typeface="Cambria"/>
                <a:cs typeface="Cambria"/>
                <a:sym typeface="Cambria"/>
              </a:rPr>
              <a:t>Simpan dengan nama hello_world.html, kemudian buka file tersebut dengan web browser.</a:t>
            </a:r>
            <a:endParaRPr sz="1300">
              <a:latin typeface="Cambria"/>
              <a:ea typeface="Cambria"/>
              <a:cs typeface="Cambria"/>
              <a:sym typeface="Cambria"/>
            </a:endParaRPr>
          </a:p>
          <a:p>
            <a:pPr indent="0" lvl="0" marL="194728" marR="0" rtl="0" algn="l">
              <a:lnSpc>
                <a:spcPct val="100000"/>
              </a:lnSpc>
              <a:spcBef>
                <a:spcPts val="0"/>
              </a:spcBef>
              <a:spcAft>
                <a:spcPts val="0"/>
              </a:spcAft>
              <a:buNone/>
            </a:pPr>
            <a:r>
              <a:t/>
            </a:r>
            <a:endParaRPr i="0" sz="17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rPr i="0" lang="en-US" sz="1700" u="none" cap="none" strike="noStrike">
                <a:solidFill>
                  <a:srgbClr val="0C0C0C"/>
                </a:solidFill>
                <a:latin typeface="Cambria"/>
                <a:ea typeface="Cambria"/>
                <a:cs typeface="Cambria"/>
                <a:sym typeface="Cambria"/>
              </a:rPr>
              <a:t>Maka hasilnya:</a:t>
            </a:r>
            <a:endParaRPr sz="1300">
              <a:latin typeface="Cambria"/>
              <a:ea typeface="Cambria"/>
              <a:cs typeface="Cambria"/>
              <a:sym typeface="Cambria"/>
            </a:endParaRPr>
          </a:p>
        </p:txBody>
      </p:sp>
      <p:pic>
        <p:nvPicPr>
          <p:cNvPr descr="Program hello world Javascript" id="352" name="Google Shape;352;p39"/>
          <p:cNvPicPr preferRelativeResize="0"/>
          <p:nvPr/>
        </p:nvPicPr>
        <p:blipFill rotWithShape="1">
          <a:blip r:embed="rId6">
            <a:alphaModFix/>
          </a:blip>
          <a:srcRect b="0" l="0" r="0" t="0"/>
          <a:stretch/>
        </p:blipFill>
        <p:spPr>
          <a:xfrm>
            <a:off x="2634274" y="1836374"/>
            <a:ext cx="4350425" cy="2774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4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58" name="Google Shape;358;p4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59" name="Google Shape;359;p40"/>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360" name="Google Shape;360;p40"/>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361" name="Google Shape;361;p40"/>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Membuat Program Javascript</a:t>
            </a:r>
            <a:endParaRPr b="0" i="0" sz="2800" u="none" cap="none" strike="noStrike">
              <a:solidFill>
                <a:srgbClr val="243A62"/>
              </a:solidFill>
              <a:latin typeface="Arial"/>
              <a:ea typeface="Arial"/>
              <a:cs typeface="Arial"/>
              <a:sym typeface="Arial"/>
            </a:endParaRPr>
          </a:p>
        </p:txBody>
      </p:sp>
      <p:sp>
        <p:nvSpPr>
          <p:cNvPr id="362" name="Google Shape;362;p40"/>
          <p:cNvSpPr/>
          <p:nvPr/>
        </p:nvSpPr>
        <p:spPr>
          <a:xfrm>
            <a:off x="331181" y="876953"/>
            <a:ext cx="8433679" cy="3046948"/>
          </a:xfrm>
          <a:prstGeom prst="rect">
            <a:avLst/>
          </a:prstGeom>
          <a:noFill/>
          <a:ln>
            <a:noFill/>
          </a:ln>
        </p:spPr>
        <p:txBody>
          <a:bodyPr anchorCtr="0" anchor="t" bIns="45700" lIns="91425" spcFirstLastPara="1" rIns="91425" wrap="square" tIns="45700">
            <a:spAutoFit/>
          </a:bodyPr>
          <a:lstStyle/>
          <a:p>
            <a:pPr indent="0" lvl="0" marL="194728" marR="0" rtl="0" algn="ctr">
              <a:lnSpc>
                <a:spcPct val="100000"/>
              </a:lnSpc>
              <a:spcBef>
                <a:spcPts val="0"/>
              </a:spcBef>
              <a:spcAft>
                <a:spcPts val="0"/>
              </a:spcAft>
              <a:buNone/>
            </a:pPr>
            <a:r>
              <a:rPr i="0" lang="en-US" sz="2400" u="none" cap="none" strike="noStrike">
                <a:solidFill>
                  <a:srgbClr val="0C0C0C"/>
                </a:solidFill>
                <a:latin typeface="Cambria"/>
                <a:ea typeface="Cambria"/>
                <a:cs typeface="Cambria"/>
                <a:sym typeface="Cambria"/>
              </a:rPr>
              <a:t>Tunggu sebentar…</a:t>
            </a:r>
            <a:endParaRPr>
              <a:latin typeface="Cambria"/>
              <a:ea typeface="Cambria"/>
              <a:cs typeface="Cambria"/>
              <a:sym typeface="Cambria"/>
            </a:endParaRPr>
          </a:p>
          <a:p>
            <a:pPr indent="0" lvl="0" marL="194728" marR="0" rtl="0" algn="ctr">
              <a:lnSpc>
                <a:spcPct val="100000"/>
              </a:lnSpc>
              <a:spcBef>
                <a:spcPts val="0"/>
              </a:spcBef>
              <a:spcAft>
                <a:spcPts val="0"/>
              </a:spcAft>
              <a:buNone/>
            </a:pPr>
            <a:r>
              <a:rPr i="0" lang="en-US" sz="2400" u="none" cap="none" strike="noStrike">
                <a:solidFill>
                  <a:srgbClr val="0C0C0C"/>
                </a:solidFill>
                <a:latin typeface="Cambria"/>
                <a:ea typeface="Cambria"/>
                <a:cs typeface="Cambria"/>
                <a:sym typeface="Cambria"/>
              </a:rPr>
              <a:t>Tadi kita menulis perintah:</a:t>
            </a:r>
            <a:endParaRPr>
              <a:latin typeface="Cambria"/>
              <a:ea typeface="Cambria"/>
              <a:cs typeface="Cambria"/>
              <a:sym typeface="Cambria"/>
            </a:endParaRPr>
          </a:p>
          <a:p>
            <a:pPr indent="0" lvl="0" marL="194728" marR="0" rtl="0" algn="ctr">
              <a:lnSpc>
                <a:spcPct val="100000"/>
              </a:lnSpc>
              <a:spcBef>
                <a:spcPts val="0"/>
              </a:spcBef>
              <a:spcAft>
                <a:spcPts val="0"/>
              </a:spcAft>
              <a:buNone/>
            </a:pPr>
            <a:r>
              <a:t/>
            </a:r>
            <a:endParaRPr i="0" sz="2400" u="none" cap="none" strike="noStrike">
              <a:solidFill>
                <a:srgbClr val="0C0C0C"/>
              </a:solidFill>
              <a:latin typeface="Cambria"/>
              <a:ea typeface="Cambria"/>
              <a:cs typeface="Cambria"/>
              <a:sym typeface="Cambria"/>
            </a:endParaRPr>
          </a:p>
          <a:p>
            <a:pPr indent="0" lvl="0" marL="194728" marR="0" rtl="0" algn="ctr">
              <a:lnSpc>
                <a:spcPct val="100000"/>
              </a:lnSpc>
              <a:spcBef>
                <a:spcPts val="0"/>
              </a:spcBef>
              <a:spcAft>
                <a:spcPts val="0"/>
              </a:spcAft>
              <a:buNone/>
            </a:pPr>
            <a:r>
              <a:t/>
            </a:r>
            <a:endParaRPr i="0" sz="2400" u="none" cap="none" strike="noStrike">
              <a:solidFill>
                <a:srgbClr val="0C0C0C"/>
              </a:solidFill>
              <a:latin typeface="Cambria"/>
              <a:ea typeface="Cambria"/>
              <a:cs typeface="Cambria"/>
              <a:sym typeface="Cambria"/>
            </a:endParaRPr>
          </a:p>
          <a:p>
            <a:pPr indent="0" lvl="0" marL="194728" marR="0" rtl="0" algn="ctr">
              <a:lnSpc>
                <a:spcPct val="100000"/>
              </a:lnSpc>
              <a:spcBef>
                <a:spcPts val="0"/>
              </a:spcBef>
              <a:spcAft>
                <a:spcPts val="0"/>
              </a:spcAft>
              <a:buNone/>
            </a:pPr>
            <a:r>
              <a:t/>
            </a:r>
            <a:endParaRPr i="0" sz="2400" u="none" cap="none" strike="noStrike">
              <a:solidFill>
                <a:srgbClr val="0C0C0C"/>
              </a:solidFill>
              <a:latin typeface="Cambria"/>
              <a:ea typeface="Cambria"/>
              <a:cs typeface="Cambria"/>
              <a:sym typeface="Cambria"/>
            </a:endParaRPr>
          </a:p>
          <a:p>
            <a:pPr indent="0" lvl="0" marL="194728" marR="0" rtl="0" algn="ctr">
              <a:lnSpc>
                <a:spcPct val="100000"/>
              </a:lnSpc>
              <a:spcBef>
                <a:spcPts val="0"/>
              </a:spcBef>
              <a:spcAft>
                <a:spcPts val="0"/>
              </a:spcAft>
              <a:buNone/>
            </a:pPr>
            <a:r>
              <a:t/>
            </a:r>
            <a:endParaRPr i="0" sz="2400" u="none" cap="none" strike="noStrike">
              <a:solidFill>
                <a:srgbClr val="0C0C0C"/>
              </a:solidFill>
              <a:latin typeface="Cambria"/>
              <a:ea typeface="Cambria"/>
              <a:cs typeface="Cambria"/>
              <a:sym typeface="Cambria"/>
            </a:endParaRPr>
          </a:p>
          <a:p>
            <a:pPr indent="0" lvl="0" marL="194728" marR="0" rtl="0" algn="ctr">
              <a:lnSpc>
                <a:spcPct val="100000"/>
              </a:lnSpc>
              <a:spcBef>
                <a:spcPts val="0"/>
              </a:spcBef>
              <a:spcAft>
                <a:spcPts val="0"/>
              </a:spcAft>
              <a:buNone/>
            </a:pPr>
            <a:r>
              <a:t/>
            </a:r>
            <a:endParaRPr i="0" sz="2400" u="none" cap="none" strike="noStrike">
              <a:solidFill>
                <a:srgbClr val="0C0C0C"/>
              </a:solidFill>
              <a:latin typeface="Cambria"/>
              <a:ea typeface="Cambria"/>
              <a:cs typeface="Cambria"/>
              <a:sym typeface="Cambria"/>
            </a:endParaRPr>
          </a:p>
          <a:p>
            <a:pPr indent="0" lvl="0" marL="194728" marR="0" rtl="0" algn="ctr">
              <a:lnSpc>
                <a:spcPct val="100000"/>
              </a:lnSpc>
              <a:spcBef>
                <a:spcPts val="0"/>
              </a:spcBef>
              <a:spcAft>
                <a:spcPts val="0"/>
              </a:spcAft>
              <a:buNone/>
            </a:pPr>
            <a:r>
              <a:rPr i="0" lang="en-US" sz="2400" u="none" cap="none" strike="noStrike">
                <a:solidFill>
                  <a:srgbClr val="0C0C0C"/>
                </a:solidFill>
                <a:latin typeface="Cambria"/>
                <a:ea typeface="Cambria"/>
                <a:cs typeface="Cambria"/>
                <a:sym typeface="Cambria"/>
              </a:rPr>
              <a:t>Mengapa tidak ditampilkan?</a:t>
            </a:r>
            <a:endParaRPr>
              <a:latin typeface="Cambria"/>
              <a:ea typeface="Cambria"/>
              <a:cs typeface="Cambria"/>
              <a:sym typeface="Cambria"/>
            </a:endParaRPr>
          </a:p>
        </p:txBody>
      </p:sp>
      <p:pic>
        <p:nvPicPr>
          <p:cNvPr id="363" name="Google Shape;363;p40"/>
          <p:cNvPicPr preferRelativeResize="0"/>
          <p:nvPr/>
        </p:nvPicPr>
        <p:blipFill rotWithShape="1">
          <a:blip r:embed="rId6">
            <a:alphaModFix/>
          </a:blip>
          <a:srcRect b="0" l="0" r="0" t="0"/>
          <a:stretch/>
        </p:blipFill>
        <p:spPr>
          <a:xfrm>
            <a:off x="1421222" y="2217409"/>
            <a:ext cx="6253595" cy="69484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4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69" name="Google Shape;369;p4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70" name="Google Shape;370;p41"/>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371" name="Google Shape;371;p41"/>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372" name="Google Shape;372;p41"/>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Membuat Program Javascript</a:t>
            </a:r>
            <a:endParaRPr b="0" i="0" sz="2800" u="none" cap="none" strike="noStrike">
              <a:solidFill>
                <a:srgbClr val="243A62"/>
              </a:solidFill>
              <a:latin typeface="Arial"/>
              <a:ea typeface="Arial"/>
              <a:cs typeface="Arial"/>
              <a:sym typeface="Arial"/>
            </a:endParaRPr>
          </a:p>
        </p:txBody>
      </p:sp>
      <p:sp>
        <p:nvSpPr>
          <p:cNvPr id="373" name="Google Shape;373;p41"/>
          <p:cNvSpPr/>
          <p:nvPr/>
        </p:nvSpPr>
        <p:spPr>
          <a:xfrm>
            <a:off x="331181" y="876953"/>
            <a:ext cx="8433679" cy="3139281"/>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Karena perintah atau fungsi console.log() akan menampilkan pesan ke dalam console javascript. Sedangkan perintah document.write() berfungsi untuk menulis ke dokumen HTML.</a:t>
            </a:r>
            <a:endParaRPr>
              <a:latin typeface="Cambria"/>
              <a:ea typeface="Cambria"/>
              <a:cs typeface="Cambria"/>
              <a:sym typeface="Cambria"/>
            </a:endParaRPr>
          </a:p>
          <a:p>
            <a:pPr indent="0" lvl="0" marL="194728" marR="0" rtl="0" algn="just">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just">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just">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just">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Buka console javascript.</a:t>
            </a:r>
            <a:endParaRPr>
              <a:latin typeface="Cambria"/>
              <a:ea typeface="Cambria"/>
              <a:cs typeface="Cambria"/>
              <a:sym typeface="Cambria"/>
            </a:endParaRPr>
          </a:p>
          <a:p>
            <a:pPr indent="0" lvl="0" marL="194728"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Maka kita akan melihat pesan: </a:t>
            </a:r>
            <a:endParaRPr>
              <a:latin typeface="Cambria"/>
              <a:ea typeface="Cambria"/>
              <a:cs typeface="Cambria"/>
              <a:sym typeface="Cambria"/>
            </a:endParaRPr>
          </a:p>
          <a:p>
            <a:pPr indent="0" lvl="0" marL="194728"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 ”Saya Belajar Javascript”</a:t>
            </a:r>
            <a:endParaRPr>
              <a:latin typeface="Cambria"/>
              <a:ea typeface="Cambria"/>
              <a:cs typeface="Cambria"/>
              <a:sym typeface="Cambria"/>
            </a:endParaRPr>
          </a:p>
          <a:p>
            <a:pPr indent="0" lvl="0" marL="194728" marR="0" rtl="0" algn="just">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p:txBody>
      </p:sp>
      <p:pic>
        <p:nvPicPr>
          <p:cNvPr descr="Program hello world di console javascript" id="374" name="Google Shape;374;p41"/>
          <p:cNvPicPr preferRelativeResize="0"/>
          <p:nvPr/>
        </p:nvPicPr>
        <p:blipFill rotWithShape="1">
          <a:blip r:embed="rId6">
            <a:alphaModFix/>
          </a:blip>
          <a:srcRect b="0" l="0" r="43964" t="42463"/>
          <a:stretch/>
        </p:blipFill>
        <p:spPr>
          <a:xfrm>
            <a:off x="3927282" y="2016178"/>
            <a:ext cx="4108230" cy="269035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4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80" name="Google Shape;380;p4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81" name="Google Shape;381;p42"/>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382" name="Google Shape;382;p42"/>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383" name="Google Shape;383;p42"/>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300" u="none" cap="none" strike="noStrike">
                <a:solidFill>
                  <a:srgbClr val="243A62"/>
                </a:solidFill>
                <a:latin typeface="Cambria"/>
                <a:ea typeface="Cambria"/>
                <a:cs typeface="Cambria"/>
                <a:sym typeface="Cambria"/>
              </a:rPr>
              <a:t>Cara Menulis Kode Javascript di HTML</a:t>
            </a:r>
            <a:endParaRPr i="0" sz="2300" u="none" cap="none" strike="noStrike">
              <a:solidFill>
                <a:srgbClr val="243A62"/>
              </a:solidFill>
              <a:latin typeface="Cambria"/>
              <a:ea typeface="Cambria"/>
              <a:cs typeface="Cambria"/>
              <a:sym typeface="Cambria"/>
            </a:endParaRPr>
          </a:p>
        </p:txBody>
      </p:sp>
      <p:sp>
        <p:nvSpPr>
          <p:cNvPr id="384" name="Google Shape;384;p42"/>
          <p:cNvSpPr/>
          <p:nvPr/>
        </p:nvSpPr>
        <p:spPr>
          <a:xfrm>
            <a:off x="331181" y="876953"/>
            <a:ext cx="8433679" cy="2723782"/>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Pada contoh di atas, kita sudah menulis kode javascript di dalam HTML.</a:t>
            </a:r>
            <a:endParaRPr>
              <a:latin typeface="Cambria"/>
              <a:ea typeface="Cambria"/>
              <a:cs typeface="Cambria"/>
              <a:sym typeface="Cambria"/>
            </a:endParaRPr>
          </a:p>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Cara tersebut merupakan cara penulisan </a:t>
            </a:r>
            <a:r>
              <a:rPr i="1" lang="en-US" sz="1800" u="none" cap="none" strike="noStrike">
                <a:solidFill>
                  <a:srgbClr val="0C0C0C"/>
                </a:solidFill>
                <a:latin typeface="Cambria"/>
                <a:ea typeface="Cambria"/>
                <a:cs typeface="Cambria"/>
                <a:sym typeface="Cambria"/>
              </a:rPr>
              <a:t>embeded</a:t>
            </a:r>
            <a:r>
              <a:rPr i="0" lang="en-US" sz="1800" u="none" cap="none" strike="noStrike">
                <a:solidFill>
                  <a:srgbClr val="0C0C0C"/>
                </a:solidFill>
                <a:latin typeface="Cambria"/>
                <a:ea typeface="Cambria"/>
                <a:cs typeface="Cambria"/>
                <a:sym typeface="Cambria"/>
              </a:rPr>
              <a:t> (ditempel).</a:t>
            </a:r>
            <a:endParaRPr>
              <a:latin typeface="Cambria"/>
              <a:ea typeface="Cambria"/>
              <a:cs typeface="Cambria"/>
              <a:sym typeface="Cambria"/>
            </a:endParaRPr>
          </a:p>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Masih ada beberapa cara lagi yang perlu kita ketahui:</a:t>
            </a:r>
            <a:endParaRPr>
              <a:latin typeface="Cambria"/>
              <a:ea typeface="Cambria"/>
              <a:cs typeface="Cambria"/>
              <a:sym typeface="Cambria"/>
            </a:endParaRPr>
          </a:p>
          <a:p>
            <a:pPr indent="0" lvl="0" marL="194728"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342900" lvl="0" marL="457200" marR="0" rtl="0" algn="l">
              <a:lnSpc>
                <a:spcPct val="150000"/>
              </a:lnSpc>
              <a:spcBef>
                <a:spcPts val="0"/>
              </a:spcBef>
              <a:spcAft>
                <a:spcPts val="0"/>
              </a:spcAft>
              <a:buClr>
                <a:srgbClr val="0C0C0C"/>
              </a:buClr>
              <a:buSzPts val="1800"/>
              <a:buFont typeface="Cambria"/>
              <a:buAutoNum type="arabicPeriod"/>
            </a:pPr>
            <a:r>
              <a:rPr i="0" lang="en-US" sz="1800" u="none" cap="none" strike="noStrike">
                <a:solidFill>
                  <a:srgbClr val="0C0C0C"/>
                </a:solidFill>
                <a:latin typeface="Cambria"/>
                <a:ea typeface="Cambria"/>
                <a:cs typeface="Cambria"/>
                <a:sym typeface="Cambria"/>
              </a:rPr>
              <a:t>Embed (Kode Javascript ditempel langsung pada HTML)</a:t>
            </a:r>
            <a:endParaRPr>
              <a:latin typeface="Cambria"/>
              <a:ea typeface="Cambria"/>
              <a:cs typeface="Cambria"/>
              <a:sym typeface="Cambria"/>
            </a:endParaRPr>
          </a:p>
          <a:p>
            <a:pPr indent="-342900" lvl="0" marL="457200" marR="0" rtl="0" algn="l">
              <a:lnSpc>
                <a:spcPct val="150000"/>
              </a:lnSpc>
              <a:spcBef>
                <a:spcPts val="0"/>
              </a:spcBef>
              <a:spcAft>
                <a:spcPts val="0"/>
              </a:spcAft>
              <a:buClr>
                <a:srgbClr val="0C0C0C"/>
              </a:buClr>
              <a:buSzPts val="1800"/>
              <a:buFont typeface="Cambria"/>
              <a:buAutoNum type="arabicPeriod"/>
            </a:pPr>
            <a:r>
              <a:rPr i="0" lang="en-US" sz="1800" u="none" cap="none" strike="noStrike">
                <a:solidFill>
                  <a:srgbClr val="0C0C0C"/>
                </a:solidFill>
                <a:latin typeface="Cambria"/>
                <a:ea typeface="Cambria"/>
                <a:cs typeface="Cambria"/>
                <a:sym typeface="Cambria"/>
              </a:rPr>
              <a:t>Inline (kode Javascript ditulis pada atribut HTML)</a:t>
            </a:r>
            <a:endParaRPr>
              <a:latin typeface="Cambria"/>
              <a:ea typeface="Cambria"/>
              <a:cs typeface="Cambria"/>
              <a:sym typeface="Cambria"/>
            </a:endParaRPr>
          </a:p>
          <a:p>
            <a:pPr indent="-342900" lvl="0" marL="457200" marR="0" rtl="0" algn="l">
              <a:lnSpc>
                <a:spcPct val="150000"/>
              </a:lnSpc>
              <a:spcBef>
                <a:spcPts val="0"/>
              </a:spcBef>
              <a:spcAft>
                <a:spcPts val="0"/>
              </a:spcAft>
              <a:buClr>
                <a:srgbClr val="0C0C0C"/>
              </a:buClr>
              <a:buSzPts val="1800"/>
              <a:buFont typeface="Cambria"/>
              <a:buAutoNum type="arabicPeriod"/>
            </a:pPr>
            <a:r>
              <a:rPr i="0" lang="en-US" sz="1800" u="none" cap="none" strike="noStrike">
                <a:solidFill>
                  <a:srgbClr val="0C0C0C"/>
                </a:solidFill>
                <a:latin typeface="Cambria"/>
                <a:ea typeface="Cambria"/>
                <a:cs typeface="Cambria"/>
                <a:sym typeface="Cambria"/>
              </a:rPr>
              <a:t>Eksternal (Kode Javascript ditulis terpisah dengan file HTML)</a:t>
            </a:r>
            <a:endParaRPr>
              <a:latin typeface="Cambria"/>
              <a:ea typeface="Cambria"/>
              <a:cs typeface="Cambria"/>
              <a:sym typeface="Cambr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4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90" name="Google Shape;390;p4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91" name="Google Shape;391;p43"/>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392" name="Google Shape;392;p43"/>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393" name="Google Shape;393;p43"/>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243A62"/>
                </a:solidFill>
                <a:latin typeface="Cambria"/>
                <a:ea typeface="Cambria"/>
                <a:cs typeface="Cambria"/>
                <a:sym typeface="Cambria"/>
              </a:rPr>
              <a:t>Penulisan Kode javascript dengan Embed</a:t>
            </a:r>
            <a:endParaRPr i="0" sz="2200" u="none" cap="none" strike="noStrike">
              <a:solidFill>
                <a:srgbClr val="243A62"/>
              </a:solidFill>
              <a:latin typeface="Cambria"/>
              <a:ea typeface="Cambria"/>
              <a:cs typeface="Cambria"/>
              <a:sym typeface="Cambria"/>
            </a:endParaRPr>
          </a:p>
        </p:txBody>
      </p:sp>
      <p:sp>
        <p:nvSpPr>
          <p:cNvPr id="394" name="Google Shape;394;p43"/>
          <p:cNvSpPr/>
          <p:nvPr/>
        </p:nvSpPr>
        <p:spPr>
          <a:xfrm>
            <a:off x="331181" y="876952"/>
            <a:ext cx="4177873" cy="1754286"/>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Pada cara ini, kita menggunakan tag script untuk menempelkan (embed) kode Javascript pada HTML. Tag ini dapat ditulis di dalam tag head dan body.</a:t>
            </a:r>
            <a:endParaRPr>
              <a:latin typeface="Cambria"/>
              <a:ea typeface="Cambria"/>
              <a:cs typeface="Cambria"/>
              <a:sym typeface="Cambria"/>
            </a:endParaRPr>
          </a:p>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Contoh:</a:t>
            </a:r>
            <a:endParaRPr>
              <a:latin typeface="Cambria"/>
              <a:ea typeface="Cambria"/>
              <a:cs typeface="Cambria"/>
              <a:sym typeface="Cambria"/>
            </a:endParaRPr>
          </a:p>
        </p:txBody>
      </p:sp>
      <p:pic>
        <p:nvPicPr>
          <p:cNvPr id="395" name="Google Shape;395;p43"/>
          <p:cNvPicPr preferRelativeResize="0"/>
          <p:nvPr/>
        </p:nvPicPr>
        <p:blipFill rotWithShape="1">
          <a:blip r:embed="rId6">
            <a:alphaModFix/>
          </a:blip>
          <a:srcRect b="0" l="0" r="0" t="0"/>
          <a:stretch/>
        </p:blipFill>
        <p:spPr>
          <a:xfrm>
            <a:off x="4509055" y="949706"/>
            <a:ext cx="4196044" cy="376890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4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01" name="Google Shape;401;p4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02" name="Google Shape;402;p44"/>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403" name="Google Shape;403;p44"/>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404" name="Google Shape;404;p44"/>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Cambria"/>
                <a:ea typeface="Cambria"/>
                <a:cs typeface="Cambria"/>
                <a:sym typeface="Cambria"/>
              </a:rPr>
              <a:t>Penulisan Kode javascript Inline</a:t>
            </a:r>
            <a:endParaRPr i="0" sz="2400" u="none" cap="none" strike="noStrike">
              <a:solidFill>
                <a:srgbClr val="243A62"/>
              </a:solidFill>
              <a:latin typeface="Cambria"/>
              <a:ea typeface="Cambria"/>
              <a:cs typeface="Cambria"/>
              <a:sym typeface="Cambria"/>
            </a:endParaRPr>
          </a:p>
        </p:txBody>
      </p:sp>
      <p:sp>
        <p:nvSpPr>
          <p:cNvPr id="405" name="Google Shape;405;p44"/>
          <p:cNvSpPr/>
          <p:nvPr/>
        </p:nvSpPr>
        <p:spPr>
          <a:xfrm>
            <a:off x="331181" y="876952"/>
            <a:ext cx="8447059" cy="2862282"/>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Pada cara ini, kita akan menulis kode javascript di dalam atribut HTML. Cara ini biasanya digunakan untuk memanggil suatu fungsi pada </a:t>
            </a:r>
            <a:r>
              <a:rPr i="1" lang="en-US" sz="1800" u="none" cap="none" strike="noStrike">
                <a:solidFill>
                  <a:srgbClr val="0C0C0C"/>
                </a:solidFill>
                <a:latin typeface="Cambria"/>
                <a:ea typeface="Cambria"/>
                <a:cs typeface="Cambria"/>
                <a:sym typeface="Cambria"/>
              </a:rPr>
              <a:t>event</a:t>
            </a:r>
            <a:r>
              <a:rPr i="0" lang="en-US" sz="1800" u="none" cap="none" strike="noStrike">
                <a:solidFill>
                  <a:srgbClr val="0C0C0C"/>
                </a:solidFill>
                <a:latin typeface="Cambria"/>
                <a:ea typeface="Cambria"/>
                <a:cs typeface="Cambria"/>
                <a:sym typeface="Cambria"/>
              </a:rPr>
              <a:t> tertentu.</a:t>
            </a:r>
            <a:endParaRPr>
              <a:latin typeface="Cambria"/>
              <a:ea typeface="Cambria"/>
              <a:cs typeface="Cambria"/>
              <a:sym typeface="Cambria"/>
            </a:endParaRPr>
          </a:p>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Misal: saat link diklik.</a:t>
            </a:r>
            <a:endParaRPr>
              <a:latin typeface="Cambria"/>
              <a:ea typeface="Cambria"/>
              <a:cs typeface="Cambria"/>
              <a:sym typeface="Cambria"/>
            </a:endParaRPr>
          </a:p>
          <a:p>
            <a:pPr indent="0" lvl="0" marL="194728"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Contoh:</a:t>
            </a:r>
            <a:endParaRPr>
              <a:latin typeface="Cambria"/>
              <a:ea typeface="Cambria"/>
              <a:cs typeface="Cambria"/>
              <a:sym typeface="Cambria"/>
            </a:endParaRPr>
          </a:p>
          <a:p>
            <a:pPr indent="0" lvl="0" marL="194728"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atau bisa juga seperti ini:</a:t>
            </a:r>
            <a:endParaRPr>
              <a:latin typeface="Cambria"/>
              <a:ea typeface="Cambria"/>
              <a:cs typeface="Cambria"/>
              <a:sym typeface="Cambria"/>
            </a:endParaRPr>
          </a:p>
          <a:p>
            <a:pPr indent="0" lvl="0" marL="194728"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p:txBody>
      </p:sp>
      <p:pic>
        <p:nvPicPr>
          <p:cNvPr id="406" name="Google Shape;406;p44"/>
          <p:cNvPicPr preferRelativeResize="0"/>
          <p:nvPr/>
        </p:nvPicPr>
        <p:blipFill rotWithShape="1">
          <a:blip r:embed="rId6">
            <a:alphaModFix/>
          </a:blip>
          <a:srcRect b="0" l="0" r="0" t="0"/>
          <a:stretch/>
        </p:blipFill>
        <p:spPr>
          <a:xfrm>
            <a:off x="1657724" y="2214988"/>
            <a:ext cx="6060493" cy="556982"/>
          </a:xfrm>
          <a:prstGeom prst="rect">
            <a:avLst/>
          </a:prstGeom>
          <a:noFill/>
          <a:ln>
            <a:noFill/>
          </a:ln>
        </p:spPr>
      </p:pic>
      <p:pic>
        <p:nvPicPr>
          <p:cNvPr id="407" name="Google Shape;407;p44"/>
          <p:cNvPicPr preferRelativeResize="0"/>
          <p:nvPr/>
        </p:nvPicPr>
        <p:blipFill rotWithShape="1">
          <a:blip r:embed="rId7">
            <a:alphaModFix/>
          </a:blip>
          <a:srcRect b="0" l="0" r="0" t="0"/>
          <a:stretch/>
        </p:blipFill>
        <p:spPr>
          <a:xfrm>
            <a:off x="1630668" y="3508889"/>
            <a:ext cx="6114603" cy="46068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4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13" name="Google Shape;413;p4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14" name="Google Shape;414;p45"/>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415" name="Google Shape;415;p45"/>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416" name="Google Shape;416;p45"/>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Arial"/>
                <a:ea typeface="Arial"/>
                <a:cs typeface="Arial"/>
                <a:sym typeface="Arial"/>
              </a:rPr>
              <a:t>Penulisan Kode javascript Inline</a:t>
            </a:r>
            <a:endParaRPr b="0" i="0" sz="2400" u="none" cap="none" strike="noStrike">
              <a:solidFill>
                <a:srgbClr val="243A62"/>
              </a:solidFill>
              <a:latin typeface="Arial"/>
              <a:ea typeface="Arial"/>
              <a:cs typeface="Arial"/>
              <a:sym typeface="Arial"/>
            </a:endParaRPr>
          </a:p>
        </p:txBody>
      </p:sp>
      <p:sp>
        <p:nvSpPr>
          <p:cNvPr id="417" name="Google Shape;417;p45"/>
          <p:cNvSpPr/>
          <p:nvPr/>
        </p:nvSpPr>
        <p:spPr>
          <a:xfrm>
            <a:off x="331181" y="876952"/>
            <a:ext cx="8447059" cy="369291"/>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rgbClr val="002060"/>
                </a:solidFill>
                <a:latin typeface="Verdana"/>
                <a:ea typeface="Verdana"/>
                <a:cs typeface="Verdana"/>
                <a:sym typeface="Verdana"/>
              </a:rPr>
              <a:t>Hasilnya:</a:t>
            </a:r>
            <a:endParaRPr/>
          </a:p>
        </p:txBody>
      </p:sp>
      <p:pic>
        <p:nvPicPr>
          <p:cNvPr descr="Contoh inline javascript" id="418" name="Google Shape;418;p45"/>
          <p:cNvPicPr preferRelativeResize="0"/>
          <p:nvPr/>
        </p:nvPicPr>
        <p:blipFill rotWithShape="1">
          <a:blip r:embed="rId6">
            <a:alphaModFix/>
          </a:blip>
          <a:srcRect b="0" l="0" r="0" t="0"/>
          <a:stretch/>
        </p:blipFill>
        <p:spPr>
          <a:xfrm>
            <a:off x="1801949" y="1279288"/>
            <a:ext cx="5505522" cy="351379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4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24" name="Google Shape;424;p4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25" name="Google Shape;425;p46"/>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426" name="Google Shape;426;p46"/>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427" name="Google Shape;427;p46"/>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Cambria"/>
                <a:ea typeface="Cambria"/>
                <a:cs typeface="Cambria"/>
                <a:sym typeface="Cambria"/>
              </a:rPr>
              <a:t>Penulisan Kode javascript Inline</a:t>
            </a:r>
            <a:endParaRPr i="0" sz="2400" u="none" cap="none" strike="noStrike">
              <a:solidFill>
                <a:srgbClr val="243A62"/>
              </a:solidFill>
              <a:latin typeface="Cambria"/>
              <a:ea typeface="Cambria"/>
              <a:cs typeface="Cambria"/>
              <a:sym typeface="Cambria"/>
            </a:endParaRPr>
          </a:p>
        </p:txBody>
      </p:sp>
      <p:sp>
        <p:nvSpPr>
          <p:cNvPr id="428" name="Google Shape;428;p46"/>
          <p:cNvSpPr/>
          <p:nvPr/>
        </p:nvSpPr>
        <p:spPr>
          <a:xfrm>
            <a:off x="331181" y="876952"/>
            <a:ext cx="8447059" cy="4016444"/>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i="0" lang="en-US" sz="1700" u="none" cap="none" strike="noStrike">
                <a:solidFill>
                  <a:srgbClr val="0C0C0C"/>
                </a:solidFill>
                <a:latin typeface="Cambria"/>
                <a:ea typeface="Cambria"/>
                <a:cs typeface="Cambria"/>
                <a:sym typeface="Cambria"/>
              </a:rPr>
              <a:t>Perhatikan,</a:t>
            </a:r>
            <a:endParaRPr>
              <a:latin typeface="Cambria"/>
              <a:ea typeface="Cambria"/>
              <a:cs typeface="Cambria"/>
              <a:sym typeface="Cambria"/>
            </a:endParaRPr>
          </a:p>
          <a:p>
            <a:pPr indent="0" lvl="0" marL="194728" marR="0" rtl="0" algn="l">
              <a:lnSpc>
                <a:spcPct val="100000"/>
              </a:lnSpc>
              <a:spcBef>
                <a:spcPts val="0"/>
              </a:spcBef>
              <a:spcAft>
                <a:spcPts val="0"/>
              </a:spcAft>
              <a:buNone/>
            </a:pPr>
            <a:r>
              <a:rPr i="0" lang="en-US" sz="1700" u="none" cap="none" strike="noStrike">
                <a:solidFill>
                  <a:srgbClr val="0C0C0C"/>
                </a:solidFill>
                <a:latin typeface="Cambria"/>
                <a:ea typeface="Cambria"/>
                <a:cs typeface="Cambria"/>
                <a:sym typeface="Cambria"/>
              </a:rPr>
              <a:t>Atribut onclick merupakan atribut HTML untuk menyatakan fungsi yang akan dieksekusi saat elemen itu diklik.</a:t>
            </a:r>
            <a:endParaRPr>
              <a:latin typeface="Cambria"/>
              <a:ea typeface="Cambria"/>
              <a:cs typeface="Cambria"/>
              <a:sym typeface="Cambria"/>
            </a:endParaRPr>
          </a:p>
          <a:p>
            <a:pPr indent="0" lvl="0" marL="194728" marR="0" rtl="0" algn="l">
              <a:lnSpc>
                <a:spcPct val="100000"/>
              </a:lnSpc>
              <a:spcBef>
                <a:spcPts val="0"/>
              </a:spcBef>
              <a:spcAft>
                <a:spcPts val="0"/>
              </a:spcAft>
              <a:buNone/>
            </a:pPr>
            <a:r>
              <a:t/>
            </a:r>
            <a:endParaRPr i="0" sz="17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rPr i="0" lang="en-US" sz="1700" u="none" cap="none" strike="noStrike">
                <a:solidFill>
                  <a:srgbClr val="0C0C0C"/>
                </a:solidFill>
                <a:latin typeface="Cambria"/>
                <a:ea typeface="Cambria"/>
                <a:cs typeface="Cambria"/>
                <a:sym typeface="Cambria"/>
              </a:rPr>
              <a:t>Pada contoh sebelumnya, kita menjalankan fungsi </a:t>
            </a:r>
            <a:r>
              <a:rPr i="0" lang="en-US" sz="1700" u="none" cap="none" strike="noStrike">
                <a:solidFill>
                  <a:srgbClr val="FF0000"/>
                </a:solidFill>
                <a:latin typeface="Cambria"/>
                <a:ea typeface="Cambria"/>
                <a:cs typeface="Cambria"/>
                <a:sym typeface="Cambria"/>
              </a:rPr>
              <a:t>alert(). </a:t>
            </a:r>
            <a:r>
              <a:rPr i="0" lang="en-US" sz="1700" u="none" cap="none" strike="noStrike">
                <a:solidFill>
                  <a:srgbClr val="0C0C0C"/>
                </a:solidFill>
                <a:latin typeface="Cambria"/>
                <a:ea typeface="Cambria"/>
                <a:cs typeface="Cambria"/>
                <a:sym typeface="Cambria"/>
              </a:rPr>
              <a:t>Fungsi ini merupakan fungsi untuk menampilkan dialog.</a:t>
            </a:r>
            <a:endParaRPr>
              <a:latin typeface="Cambria"/>
              <a:ea typeface="Cambria"/>
              <a:cs typeface="Cambria"/>
              <a:sym typeface="Cambria"/>
            </a:endParaRPr>
          </a:p>
          <a:p>
            <a:pPr indent="0" lvl="0" marL="194728" marR="0" rtl="0" algn="l">
              <a:lnSpc>
                <a:spcPct val="100000"/>
              </a:lnSpc>
              <a:spcBef>
                <a:spcPts val="0"/>
              </a:spcBef>
              <a:spcAft>
                <a:spcPts val="0"/>
              </a:spcAft>
              <a:buNone/>
            </a:pPr>
            <a:r>
              <a:t/>
            </a:r>
            <a:endParaRPr i="0" sz="17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rPr i="0" lang="en-US" sz="1700" u="none" cap="none" strike="noStrike">
                <a:solidFill>
                  <a:srgbClr val="0C0C0C"/>
                </a:solidFill>
                <a:latin typeface="Cambria"/>
                <a:ea typeface="Cambria"/>
                <a:cs typeface="Cambria"/>
                <a:sym typeface="Cambria"/>
              </a:rPr>
              <a:t>Lalu pada atribut href, kita juga memanggil fungsi </a:t>
            </a:r>
            <a:r>
              <a:rPr i="0" lang="en-US" sz="1700" u="none" cap="none" strike="noStrike">
                <a:solidFill>
                  <a:srgbClr val="FF0000"/>
                </a:solidFill>
                <a:latin typeface="Cambria"/>
                <a:ea typeface="Cambria"/>
                <a:cs typeface="Cambria"/>
                <a:sym typeface="Cambria"/>
              </a:rPr>
              <a:t>alert() </a:t>
            </a:r>
            <a:r>
              <a:rPr i="0" lang="en-US" sz="1700" u="none" cap="none" strike="noStrike">
                <a:solidFill>
                  <a:srgbClr val="0C0C0C"/>
                </a:solidFill>
                <a:latin typeface="Cambria"/>
                <a:ea typeface="Cambria"/>
                <a:cs typeface="Cambria"/>
                <a:sym typeface="Cambria"/>
              </a:rPr>
              <a:t>dengan didahului javascript:.</a:t>
            </a:r>
            <a:endParaRPr>
              <a:latin typeface="Cambria"/>
              <a:ea typeface="Cambria"/>
              <a:cs typeface="Cambria"/>
              <a:sym typeface="Cambria"/>
            </a:endParaRPr>
          </a:p>
          <a:p>
            <a:pPr indent="0" lvl="0" marL="194728" marR="0" rtl="0" algn="l">
              <a:lnSpc>
                <a:spcPct val="100000"/>
              </a:lnSpc>
              <a:spcBef>
                <a:spcPts val="0"/>
              </a:spcBef>
              <a:spcAft>
                <a:spcPts val="0"/>
              </a:spcAft>
              <a:buNone/>
            </a:pPr>
            <a:r>
              <a:t/>
            </a:r>
            <a:endParaRPr i="0" sz="17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rPr i="0" lang="en-US" sz="1700" u="none" cap="none" strike="noStrike">
                <a:solidFill>
                  <a:srgbClr val="0C0C0C"/>
                </a:solidFill>
                <a:latin typeface="Cambria"/>
                <a:ea typeface="Cambria"/>
                <a:cs typeface="Cambria"/>
                <a:sym typeface="Cambria"/>
              </a:rPr>
              <a:t>Atribut href sebenarnya digunakan untuk mengisi alamat link atau URL.</a:t>
            </a:r>
            <a:endParaRPr>
              <a:latin typeface="Cambria"/>
              <a:ea typeface="Cambria"/>
              <a:cs typeface="Cambria"/>
              <a:sym typeface="Cambria"/>
            </a:endParaRPr>
          </a:p>
          <a:p>
            <a:pPr indent="0" lvl="0" marL="194728" marR="0" rtl="0" algn="l">
              <a:lnSpc>
                <a:spcPct val="100000"/>
              </a:lnSpc>
              <a:spcBef>
                <a:spcPts val="0"/>
              </a:spcBef>
              <a:spcAft>
                <a:spcPts val="0"/>
              </a:spcAft>
              <a:buNone/>
            </a:pPr>
            <a:r>
              <a:t/>
            </a:r>
            <a:endParaRPr i="0" sz="17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rPr i="0" lang="en-US" sz="1700" u="none" cap="none" strike="noStrike">
                <a:solidFill>
                  <a:srgbClr val="0C0C0C"/>
                </a:solidFill>
                <a:latin typeface="Cambria"/>
                <a:ea typeface="Cambria"/>
                <a:cs typeface="Cambria"/>
                <a:sym typeface="Cambria"/>
              </a:rPr>
              <a:t>Karena kita ingin memanggil kode javascript di sana, maka alamat link tersebut kita ubah menjadi javascript: lalu diikuti dengan fungsi yang akan dipanggil.</a:t>
            </a:r>
            <a:endParaRPr>
              <a:latin typeface="Cambria"/>
              <a:ea typeface="Cambria"/>
              <a:cs typeface="Cambria"/>
              <a:sym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4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34" name="Google Shape;434;p4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35" name="Google Shape;435;p47"/>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436" name="Google Shape;436;p47"/>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437" name="Google Shape;437;p47"/>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Cambria"/>
                <a:ea typeface="Cambria"/>
                <a:cs typeface="Cambria"/>
                <a:sym typeface="Cambria"/>
              </a:rPr>
              <a:t>Penulisan Kode javascript Eksternal</a:t>
            </a:r>
            <a:endParaRPr i="0" sz="2400" u="none" cap="none" strike="noStrike">
              <a:solidFill>
                <a:srgbClr val="243A62"/>
              </a:solidFill>
              <a:latin typeface="Cambria"/>
              <a:ea typeface="Cambria"/>
              <a:cs typeface="Cambria"/>
              <a:sym typeface="Cambria"/>
            </a:endParaRPr>
          </a:p>
        </p:txBody>
      </p:sp>
      <p:sp>
        <p:nvSpPr>
          <p:cNvPr id="438" name="Google Shape;438;p47"/>
          <p:cNvSpPr/>
          <p:nvPr/>
        </p:nvSpPr>
        <p:spPr>
          <a:xfrm>
            <a:off x="331181" y="876952"/>
            <a:ext cx="8447059" cy="2308284"/>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Pada cara ini, kita akan menulis kode javascript secara terpisah dengan file HTML.</a:t>
            </a:r>
            <a:endParaRPr>
              <a:latin typeface="Cambria"/>
              <a:ea typeface="Cambria"/>
              <a:cs typeface="Cambria"/>
              <a:sym typeface="Cambria"/>
            </a:endParaRPr>
          </a:p>
          <a:p>
            <a:pPr indent="0" lvl="0" marL="194728"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Cara ini biasanya digunakan pada proyek-proyek besar, karena diyakini—dengan cara ini—dapat lebih mudah mengelola kode project.</a:t>
            </a:r>
            <a:endParaRPr>
              <a:latin typeface="Cambria"/>
              <a:ea typeface="Cambria"/>
              <a:cs typeface="Cambria"/>
              <a:sym typeface="Cambria"/>
            </a:endParaRPr>
          </a:p>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buat dua file, yaitu: file HTML dan Javascript :</a:t>
            </a:r>
            <a:endParaRPr>
              <a:latin typeface="Cambria"/>
              <a:ea typeface="Cambria"/>
              <a:cs typeface="Cambria"/>
              <a:sym typeface="Cambria"/>
            </a:endParaRPr>
          </a:p>
          <a:p>
            <a:pPr indent="0" lvl="0" marL="194728"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p:txBody>
      </p:sp>
      <p:pic>
        <p:nvPicPr>
          <p:cNvPr id="439" name="Google Shape;439;p47"/>
          <p:cNvPicPr preferRelativeResize="0"/>
          <p:nvPr/>
        </p:nvPicPr>
        <p:blipFill rotWithShape="1">
          <a:blip r:embed="rId6">
            <a:alphaModFix/>
          </a:blip>
          <a:srcRect b="0" l="0" r="0" t="0"/>
          <a:stretch/>
        </p:blipFill>
        <p:spPr>
          <a:xfrm>
            <a:off x="584211" y="2988655"/>
            <a:ext cx="3829143" cy="17258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0" name="Google Shape;110;p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1" name="Google Shape;111;p2"/>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12" name="Google Shape;112;p2"/>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113" name="Google Shape;113;p2"/>
          <p:cNvSpPr/>
          <p:nvPr/>
        </p:nvSpPr>
        <p:spPr>
          <a:xfrm>
            <a:off x="331181" y="118750"/>
            <a:ext cx="5650217"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243A62"/>
                </a:solidFill>
                <a:latin typeface="Cambria"/>
                <a:ea typeface="Cambria"/>
                <a:cs typeface="Cambria"/>
                <a:sym typeface="Cambria"/>
              </a:rPr>
              <a:t>Mengidentifikasi Mekanisme Running Atau Eksekusi Source Code</a:t>
            </a:r>
            <a:endParaRPr i="0" sz="1800" u="none" cap="none" strike="noStrike">
              <a:solidFill>
                <a:srgbClr val="243A62"/>
              </a:solidFill>
              <a:latin typeface="Cambria"/>
              <a:ea typeface="Cambria"/>
              <a:cs typeface="Cambria"/>
              <a:sym typeface="Cambria"/>
            </a:endParaRPr>
          </a:p>
        </p:txBody>
      </p:sp>
      <p:sp>
        <p:nvSpPr>
          <p:cNvPr id="114" name="Google Shape;114;p2"/>
          <p:cNvSpPr/>
          <p:nvPr/>
        </p:nvSpPr>
        <p:spPr>
          <a:xfrm>
            <a:off x="331180" y="876953"/>
            <a:ext cx="8464028" cy="389333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300" u="none" cap="none" strike="noStrike">
                <a:latin typeface="Cambria"/>
                <a:ea typeface="Cambria"/>
                <a:cs typeface="Cambria"/>
                <a:sym typeface="Cambria"/>
              </a:rPr>
              <a:t>Deskripsi Singkat mengenai Topik</a:t>
            </a:r>
            <a:endParaRPr b="1" i="0" sz="1300" u="none" cap="none" strike="noStrike">
              <a:latin typeface="Cambria"/>
              <a:ea typeface="Cambria"/>
              <a:cs typeface="Cambria"/>
              <a:sym typeface="Cambria"/>
            </a:endParaRPr>
          </a:p>
          <a:p>
            <a:pPr indent="0" lvl="0" marL="0" marR="0" rtl="0" algn="just">
              <a:lnSpc>
                <a:spcPct val="100000"/>
              </a:lnSpc>
              <a:spcBef>
                <a:spcPts val="0"/>
              </a:spcBef>
              <a:spcAft>
                <a:spcPts val="0"/>
              </a:spcAft>
              <a:buNone/>
            </a:pPr>
            <a:r>
              <a:rPr i="0" lang="en-US" sz="1300" u="none" cap="none" strike="noStrike">
                <a:latin typeface="Cambria"/>
                <a:ea typeface="Cambria"/>
                <a:cs typeface="Cambria"/>
                <a:sym typeface="Cambria"/>
              </a:rPr>
              <a:t>Topik dalam pertemuan kali ini akan fokus ke mengidentifikasi mekanisme running atau eksekusi source code </a:t>
            </a:r>
            <a:endParaRPr i="0" sz="1300" u="none" cap="none" strike="noStrike">
              <a:latin typeface="Cambria"/>
              <a:ea typeface="Cambria"/>
              <a:cs typeface="Cambria"/>
              <a:sym typeface="Cambria"/>
            </a:endParaRPr>
          </a:p>
          <a:p>
            <a:pPr indent="0" lvl="0" marL="0" marR="0" rtl="0" algn="just">
              <a:lnSpc>
                <a:spcPct val="100000"/>
              </a:lnSpc>
              <a:spcBef>
                <a:spcPts val="0"/>
              </a:spcBef>
              <a:spcAft>
                <a:spcPts val="0"/>
              </a:spcAft>
              <a:buNone/>
            </a:pPr>
            <a:r>
              <a:t/>
            </a:r>
            <a:endParaRPr i="0" sz="1300" u="none" cap="none" strike="noStrike">
              <a:latin typeface="Cambria"/>
              <a:ea typeface="Cambria"/>
              <a:cs typeface="Cambria"/>
              <a:sym typeface="Cambria"/>
            </a:endParaRPr>
          </a:p>
          <a:p>
            <a:pPr indent="0" lvl="0" marL="0" marR="0" rtl="0" algn="just">
              <a:lnSpc>
                <a:spcPct val="100000"/>
              </a:lnSpc>
              <a:spcBef>
                <a:spcPts val="0"/>
              </a:spcBef>
              <a:spcAft>
                <a:spcPts val="0"/>
              </a:spcAft>
              <a:buNone/>
            </a:pPr>
            <a:r>
              <a:rPr b="1" i="0" lang="en-US" sz="1300" u="none" cap="none" strike="noStrike">
                <a:latin typeface="Cambria"/>
                <a:ea typeface="Cambria"/>
                <a:cs typeface="Cambria"/>
                <a:sym typeface="Cambria"/>
              </a:rPr>
              <a:t>Tujuan Pelatihan</a:t>
            </a:r>
            <a:endParaRPr b="1" i="0" sz="1300" u="none" cap="none" strike="noStrike">
              <a:latin typeface="Cambria"/>
              <a:ea typeface="Cambria"/>
              <a:cs typeface="Cambria"/>
              <a:sym typeface="Cambria"/>
            </a:endParaRPr>
          </a:p>
          <a:p>
            <a:pPr indent="0" lvl="0" marL="0" marR="0" rtl="0" algn="just">
              <a:lnSpc>
                <a:spcPct val="100000"/>
              </a:lnSpc>
              <a:spcBef>
                <a:spcPts val="0"/>
              </a:spcBef>
              <a:spcAft>
                <a:spcPts val="0"/>
              </a:spcAft>
              <a:buNone/>
            </a:pPr>
            <a:r>
              <a:rPr i="0" lang="en-US" sz="1300" u="none" cap="none" strike="noStrike">
                <a:latin typeface="Cambria"/>
                <a:ea typeface="Cambria"/>
                <a:cs typeface="Cambria"/>
                <a:sym typeface="Cambria"/>
              </a:rPr>
              <a:t>Mengidentifikasi mekanisme running atau eksekusi source code </a:t>
            </a:r>
            <a:endParaRPr i="0" sz="1300" u="none" cap="none" strike="noStrike">
              <a:latin typeface="Cambria"/>
              <a:ea typeface="Cambria"/>
              <a:cs typeface="Cambria"/>
              <a:sym typeface="Cambria"/>
            </a:endParaRPr>
          </a:p>
          <a:p>
            <a:pPr indent="0" lvl="0" marL="0" marR="0" rtl="0" algn="just">
              <a:lnSpc>
                <a:spcPct val="100000"/>
              </a:lnSpc>
              <a:spcBef>
                <a:spcPts val="0"/>
              </a:spcBef>
              <a:spcAft>
                <a:spcPts val="0"/>
              </a:spcAft>
              <a:buNone/>
            </a:pPr>
            <a:r>
              <a:t/>
            </a:r>
            <a:endParaRPr i="0" sz="1300" u="none" cap="none" strike="noStrike">
              <a:latin typeface="Cambria"/>
              <a:ea typeface="Cambria"/>
              <a:cs typeface="Cambria"/>
              <a:sym typeface="Cambria"/>
            </a:endParaRPr>
          </a:p>
          <a:p>
            <a:pPr indent="0" lvl="0" marL="0" marR="0" rtl="0" algn="just">
              <a:lnSpc>
                <a:spcPct val="100000"/>
              </a:lnSpc>
              <a:spcBef>
                <a:spcPts val="0"/>
              </a:spcBef>
              <a:spcAft>
                <a:spcPts val="0"/>
              </a:spcAft>
              <a:buNone/>
            </a:pPr>
            <a:r>
              <a:rPr b="1" i="0" lang="en-US" sz="1300" u="none" cap="none" strike="noStrike">
                <a:latin typeface="Cambria"/>
                <a:ea typeface="Cambria"/>
                <a:cs typeface="Cambria"/>
                <a:sym typeface="Cambria"/>
              </a:rPr>
              <a:t>Materi Yang akan disampaikan:</a:t>
            </a:r>
            <a:endParaRPr b="1">
              <a:latin typeface="Cambria"/>
              <a:ea typeface="Cambria"/>
              <a:cs typeface="Cambria"/>
              <a:sym typeface="Cambria"/>
            </a:endParaRPr>
          </a:p>
          <a:p>
            <a:pPr indent="-311150" lvl="0" marL="457200" marR="0" rtl="0" algn="just">
              <a:lnSpc>
                <a:spcPct val="100000"/>
              </a:lnSpc>
              <a:spcBef>
                <a:spcPts val="0"/>
              </a:spcBef>
              <a:spcAft>
                <a:spcPts val="0"/>
              </a:spcAft>
              <a:buSzPts val="1300"/>
              <a:buFont typeface="Cambria"/>
              <a:buAutoNum type="arabicPeriod"/>
            </a:pPr>
            <a:r>
              <a:rPr i="0" lang="en-US" sz="1300" u="none" cap="none" strike="noStrike">
                <a:latin typeface="Cambria"/>
                <a:ea typeface="Cambria"/>
                <a:cs typeface="Cambria"/>
                <a:sym typeface="Cambria"/>
              </a:rPr>
              <a:t>Cara dan tools untuk mengeksekusi source code diidentifikasi</a:t>
            </a:r>
            <a:endParaRPr i="0" sz="1300" u="none" cap="none" strike="noStrike">
              <a:latin typeface="Cambria"/>
              <a:ea typeface="Cambria"/>
              <a:cs typeface="Cambria"/>
              <a:sym typeface="Cambria"/>
            </a:endParaRPr>
          </a:p>
          <a:p>
            <a:pPr indent="-311150" lvl="0" marL="457200" marR="0" rtl="0" algn="just">
              <a:lnSpc>
                <a:spcPct val="100000"/>
              </a:lnSpc>
              <a:spcBef>
                <a:spcPts val="0"/>
              </a:spcBef>
              <a:spcAft>
                <a:spcPts val="0"/>
              </a:spcAft>
              <a:buSzPts val="1300"/>
              <a:buFont typeface="Cambria"/>
              <a:buAutoNum type="arabicPeriod"/>
            </a:pPr>
            <a:r>
              <a:rPr i="0" lang="en-US" sz="1300" u="none" cap="none" strike="noStrike">
                <a:latin typeface="Cambria"/>
                <a:ea typeface="Cambria"/>
                <a:cs typeface="Cambria"/>
                <a:sym typeface="Cambria"/>
              </a:rPr>
              <a:t>Parameter untuk mengeksekusi source code diidentifikasi</a:t>
            </a:r>
            <a:endParaRPr i="0" sz="1300" u="none" cap="none" strike="noStrike">
              <a:latin typeface="Cambria"/>
              <a:ea typeface="Cambria"/>
              <a:cs typeface="Cambria"/>
              <a:sym typeface="Cambria"/>
            </a:endParaRPr>
          </a:p>
          <a:p>
            <a:pPr indent="-311150" lvl="0" marL="457200" marR="0" rtl="0" algn="just">
              <a:lnSpc>
                <a:spcPct val="100000"/>
              </a:lnSpc>
              <a:spcBef>
                <a:spcPts val="0"/>
              </a:spcBef>
              <a:spcAft>
                <a:spcPts val="0"/>
              </a:spcAft>
              <a:buSzPts val="1300"/>
              <a:buFont typeface="Cambria"/>
              <a:buAutoNum type="arabicPeriod"/>
            </a:pPr>
            <a:r>
              <a:rPr i="0" lang="en-US" sz="1300" u="none" cap="none" strike="noStrike">
                <a:latin typeface="Cambria"/>
                <a:ea typeface="Cambria"/>
                <a:cs typeface="Cambria"/>
                <a:sym typeface="Cambria"/>
              </a:rPr>
              <a:t>Peletakan source code sehingga bisa dieksekusi dengan benar diidentifikasi</a:t>
            </a:r>
            <a:endParaRPr i="0" sz="1300" u="none" cap="none" strike="noStrike">
              <a:latin typeface="Cambria"/>
              <a:ea typeface="Cambria"/>
              <a:cs typeface="Cambria"/>
              <a:sym typeface="Cambria"/>
            </a:endParaRPr>
          </a:p>
          <a:p>
            <a:pPr indent="0" lvl="0" marL="0" marR="0" rtl="0" algn="just">
              <a:lnSpc>
                <a:spcPct val="100000"/>
              </a:lnSpc>
              <a:spcBef>
                <a:spcPts val="0"/>
              </a:spcBef>
              <a:spcAft>
                <a:spcPts val="0"/>
              </a:spcAft>
              <a:buNone/>
            </a:pPr>
            <a:r>
              <a:t/>
            </a:r>
            <a:endParaRPr i="0" sz="1300" u="none" cap="none" strike="noStrike">
              <a:latin typeface="Cambria"/>
              <a:ea typeface="Cambria"/>
              <a:cs typeface="Cambria"/>
              <a:sym typeface="Cambria"/>
            </a:endParaRPr>
          </a:p>
          <a:p>
            <a:pPr indent="0" lvl="0" marL="0" marR="0" rtl="0" algn="just">
              <a:lnSpc>
                <a:spcPct val="100000"/>
              </a:lnSpc>
              <a:spcBef>
                <a:spcPts val="0"/>
              </a:spcBef>
              <a:spcAft>
                <a:spcPts val="0"/>
              </a:spcAft>
              <a:buNone/>
            </a:pPr>
            <a:r>
              <a:rPr b="1" i="0" lang="en-US" sz="1300" u="none" cap="none" strike="noStrike">
                <a:latin typeface="Cambria"/>
                <a:ea typeface="Cambria"/>
                <a:cs typeface="Cambria"/>
                <a:sym typeface="Cambria"/>
              </a:rPr>
              <a:t>Tugas :</a:t>
            </a:r>
            <a:endParaRPr b="1">
              <a:latin typeface="Cambria"/>
              <a:ea typeface="Cambria"/>
              <a:cs typeface="Cambria"/>
              <a:sym typeface="Cambria"/>
            </a:endParaRPr>
          </a:p>
          <a:p>
            <a:pPr indent="-311150" lvl="0" marL="457200" marR="0" rtl="0" algn="just">
              <a:lnSpc>
                <a:spcPct val="100000"/>
              </a:lnSpc>
              <a:spcBef>
                <a:spcPts val="0"/>
              </a:spcBef>
              <a:spcAft>
                <a:spcPts val="0"/>
              </a:spcAft>
              <a:buSzPts val="1300"/>
              <a:buFont typeface="Cambria"/>
              <a:buAutoNum type="arabicPeriod"/>
            </a:pPr>
            <a:r>
              <a:rPr i="0" lang="en-US" sz="1300" u="none" cap="none" strike="noStrike">
                <a:latin typeface="Cambria"/>
                <a:ea typeface="Cambria"/>
                <a:cs typeface="Cambria"/>
                <a:sym typeface="Cambria"/>
              </a:rPr>
              <a:t>Membuat form sederhana dengan php</a:t>
            </a:r>
            <a:endParaRPr i="0" sz="1300" u="none" cap="none" strike="noStrike">
              <a:latin typeface="Cambria"/>
              <a:ea typeface="Cambria"/>
              <a:cs typeface="Cambria"/>
              <a:sym typeface="Cambria"/>
            </a:endParaRPr>
          </a:p>
          <a:p>
            <a:pPr indent="-311150" lvl="0" marL="457200" marR="0" rtl="0" algn="just">
              <a:lnSpc>
                <a:spcPct val="100000"/>
              </a:lnSpc>
              <a:spcBef>
                <a:spcPts val="0"/>
              </a:spcBef>
              <a:spcAft>
                <a:spcPts val="0"/>
              </a:spcAft>
              <a:buSzPts val="1300"/>
              <a:buFont typeface="Cambria"/>
              <a:buAutoNum type="arabicPeriod"/>
            </a:pPr>
            <a:r>
              <a:rPr i="0" lang="en-US" sz="1300" u="none" cap="none" strike="noStrike">
                <a:latin typeface="Cambria"/>
                <a:ea typeface="Cambria"/>
                <a:cs typeface="Cambria"/>
                <a:sym typeface="Cambria"/>
              </a:rPr>
              <a:t>Mengkoneksikan script dengan basis data</a:t>
            </a:r>
            <a:endParaRPr>
              <a:latin typeface="Cambria"/>
              <a:ea typeface="Cambria"/>
              <a:cs typeface="Cambria"/>
              <a:sym typeface="Cambria"/>
            </a:endParaRPr>
          </a:p>
          <a:p>
            <a:pPr indent="0" lvl="0" marL="0" marR="0" rtl="0" algn="just">
              <a:lnSpc>
                <a:spcPct val="100000"/>
              </a:lnSpc>
              <a:spcBef>
                <a:spcPts val="0"/>
              </a:spcBef>
              <a:spcAft>
                <a:spcPts val="0"/>
              </a:spcAft>
              <a:buNone/>
            </a:pPr>
            <a:r>
              <a:t/>
            </a:r>
            <a:endParaRPr i="0" sz="1300" u="none" cap="none" strike="noStrike">
              <a:latin typeface="Cambria"/>
              <a:ea typeface="Cambria"/>
              <a:cs typeface="Cambria"/>
              <a:sym typeface="Cambria"/>
            </a:endParaRPr>
          </a:p>
          <a:p>
            <a:pPr indent="0" lvl="0" marL="0" marR="0" rtl="0" algn="just">
              <a:lnSpc>
                <a:spcPct val="100000"/>
              </a:lnSpc>
              <a:spcBef>
                <a:spcPts val="0"/>
              </a:spcBef>
              <a:spcAft>
                <a:spcPts val="0"/>
              </a:spcAft>
              <a:buNone/>
            </a:pPr>
            <a:r>
              <a:rPr b="1" i="0" lang="en-US" sz="1300" u="none" cap="none" strike="noStrike">
                <a:latin typeface="Cambria"/>
                <a:ea typeface="Cambria"/>
                <a:cs typeface="Cambria"/>
                <a:sym typeface="Cambria"/>
              </a:rPr>
              <a:t>Outcome/Capaian Pelatihan</a:t>
            </a:r>
            <a:endParaRPr b="1" i="0" sz="1300" u="none" cap="none" strike="noStrike">
              <a:latin typeface="Cambria"/>
              <a:ea typeface="Cambria"/>
              <a:cs typeface="Cambria"/>
              <a:sym typeface="Cambria"/>
            </a:endParaRPr>
          </a:p>
          <a:p>
            <a:pPr indent="-311150" lvl="0" marL="457200" marR="0" rtl="0" algn="just">
              <a:lnSpc>
                <a:spcPct val="100000"/>
              </a:lnSpc>
              <a:spcBef>
                <a:spcPts val="0"/>
              </a:spcBef>
              <a:spcAft>
                <a:spcPts val="0"/>
              </a:spcAft>
              <a:buSzPts val="1300"/>
              <a:buFont typeface="Cambria"/>
              <a:buAutoNum type="arabicPeriod"/>
            </a:pPr>
            <a:r>
              <a:rPr i="0" lang="en-US" sz="1300" u="none" cap="none" strike="noStrike">
                <a:latin typeface="Cambria"/>
                <a:ea typeface="Cambria"/>
                <a:cs typeface="Cambria"/>
                <a:sym typeface="Cambria"/>
              </a:rPr>
              <a:t>Siswa dapat menjelaskan cara dan tools untuk mengeksekusi source code</a:t>
            </a:r>
            <a:endParaRPr>
              <a:latin typeface="Cambria"/>
              <a:ea typeface="Cambria"/>
              <a:cs typeface="Cambria"/>
              <a:sym typeface="Cambria"/>
            </a:endParaRPr>
          </a:p>
          <a:p>
            <a:pPr indent="-311150" lvl="0" marL="457200" marR="0" rtl="0" algn="just">
              <a:lnSpc>
                <a:spcPct val="100000"/>
              </a:lnSpc>
              <a:spcBef>
                <a:spcPts val="0"/>
              </a:spcBef>
              <a:spcAft>
                <a:spcPts val="0"/>
              </a:spcAft>
              <a:buSzPts val="1300"/>
              <a:buFont typeface="Cambria"/>
              <a:buAutoNum type="arabicPeriod"/>
            </a:pPr>
            <a:r>
              <a:rPr i="0" lang="en-US" sz="1300" u="none" cap="none" strike="noStrike">
                <a:latin typeface="Cambria"/>
                <a:ea typeface="Cambria"/>
                <a:cs typeface="Cambria"/>
                <a:sym typeface="Cambria"/>
              </a:rPr>
              <a:t>Siswa dapat menjelaskan parameter untuk mengeksekusi source code </a:t>
            </a:r>
            <a:endParaRPr>
              <a:latin typeface="Cambria"/>
              <a:ea typeface="Cambria"/>
              <a:cs typeface="Cambria"/>
              <a:sym typeface="Cambria"/>
            </a:endParaRPr>
          </a:p>
          <a:p>
            <a:pPr indent="-311150" lvl="0" marL="457200" marR="0" rtl="0" algn="just">
              <a:lnSpc>
                <a:spcPct val="100000"/>
              </a:lnSpc>
              <a:spcBef>
                <a:spcPts val="0"/>
              </a:spcBef>
              <a:spcAft>
                <a:spcPts val="0"/>
              </a:spcAft>
              <a:buSzPts val="1300"/>
              <a:buFont typeface="Cambria"/>
              <a:buAutoNum type="arabicPeriod"/>
            </a:pPr>
            <a:r>
              <a:rPr i="0" lang="en-US" sz="1300" u="none" cap="none" strike="noStrike">
                <a:latin typeface="Cambria"/>
                <a:ea typeface="Cambria"/>
                <a:cs typeface="Cambria"/>
                <a:sym typeface="Cambria"/>
              </a:rPr>
              <a:t>Siswa dapat menjelaskan dimana source code dapat dieksekusi</a:t>
            </a:r>
            <a:endParaRPr i="0" sz="1300" u="none" cap="none" strike="noStrike">
              <a:latin typeface="Cambria"/>
              <a:ea typeface="Cambria"/>
              <a:cs typeface="Cambria"/>
              <a:sym typeface="Cambr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4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45" name="Google Shape;445;p4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46" name="Google Shape;446;p48"/>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447" name="Google Shape;447;p48"/>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448" name="Google Shape;448;p48"/>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Arial"/>
                <a:ea typeface="Arial"/>
                <a:cs typeface="Arial"/>
                <a:sym typeface="Arial"/>
              </a:rPr>
              <a:t>Penulisan Kode javascript Eksternal</a:t>
            </a:r>
            <a:endParaRPr b="0" i="0" sz="2400" u="none" cap="none" strike="noStrike">
              <a:solidFill>
                <a:srgbClr val="243A62"/>
              </a:solidFill>
              <a:latin typeface="Arial"/>
              <a:ea typeface="Arial"/>
              <a:cs typeface="Arial"/>
              <a:sym typeface="Arial"/>
            </a:endParaRPr>
          </a:p>
        </p:txBody>
      </p:sp>
      <p:sp>
        <p:nvSpPr>
          <p:cNvPr id="449" name="Google Shape;449;p48"/>
          <p:cNvSpPr/>
          <p:nvPr/>
        </p:nvSpPr>
        <p:spPr>
          <a:xfrm>
            <a:off x="331181" y="876952"/>
            <a:ext cx="8447059" cy="1477287"/>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Isi file kode-program.js:</a:t>
            </a:r>
            <a:endParaRPr/>
          </a:p>
          <a:p>
            <a:pPr indent="0" lvl="0"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Isi file index.html: </a:t>
            </a:r>
            <a:endParaRPr b="0" i="0" sz="1800" u="none" cap="none" strike="noStrike">
              <a:solidFill>
                <a:srgbClr val="0C0C0C"/>
              </a:solidFill>
              <a:latin typeface="Verdana"/>
              <a:ea typeface="Verdana"/>
              <a:cs typeface="Verdana"/>
              <a:sym typeface="Verdana"/>
            </a:endParaRPr>
          </a:p>
        </p:txBody>
      </p:sp>
      <p:pic>
        <p:nvPicPr>
          <p:cNvPr id="450" name="Google Shape;450;p48"/>
          <p:cNvPicPr preferRelativeResize="0"/>
          <p:nvPr/>
        </p:nvPicPr>
        <p:blipFill rotWithShape="1">
          <a:blip r:embed="rId6">
            <a:alphaModFix/>
          </a:blip>
          <a:srcRect b="0" l="0" r="0" t="0"/>
          <a:stretch/>
        </p:blipFill>
        <p:spPr>
          <a:xfrm>
            <a:off x="604786" y="1307194"/>
            <a:ext cx="5103005" cy="470188"/>
          </a:xfrm>
          <a:prstGeom prst="rect">
            <a:avLst/>
          </a:prstGeom>
          <a:noFill/>
          <a:ln>
            <a:noFill/>
          </a:ln>
        </p:spPr>
      </p:pic>
      <p:pic>
        <p:nvPicPr>
          <p:cNvPr id="451" name="Google Shape;451;p48"/>
          <p:cNvPicPr preferRelativeResize="0"/>
          <p:nvPr/>
        </p:nvPicPr>
        <p:blipFill rotWithShape="1">
          <a:blip r:embed="rId7">
            <a:alphaModFix/>
          </a:blip>
          <a:srcRect b="0" l="0" r="0" t="0"/>
          <a:stretch/>
        </p:blipFill>
        <p:spPr>
          <a:xfrm>
            <a:off x="602983" y="2354239"/>
            <a:ext cx="5104808" cy="2728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4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57" name="Google Shape;457;p4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58" name="Google Shape;458;p49"/>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459" name="Google Shape;459;p49"/>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460" name="Google Shape;460;p49"/>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Cambria"/>
                <a:ea typeface="Cambria"/>
                <a:cs typeface="Cambria"/>
                <a:sym typeface="Cambria"/>
              </a:rPr>
              <a:t>Penulisan Kode javascript Eksternal</a:t>
            </a:r>
            <a:endParaRPr i="0" sz="2400" u="none" cap="none" strike="noStrike">
              <a:solidFill>
                <a:srgbClr val="243A62"/>
              </a:solidFill>
              <a:latin typeface="Cambria"/>
              <a:ea typeface="Cambria"/>
              <a:cs typeface="Cambria"/>
              <a:sym typeface="Cambria"/>
            </a:endParaRPr>
          </a:p>
        </p:txBody>
      </p:sp>
      <p:sp>
        <p:nvSpPr>
          <p:cNvPr id="461" name="Google Shape;461;p49"/>
          <p:cNvSpPr/>
          <p:nvPr/>
        </p:nvSpPr>
        <p:spPr>
          <a:xfrm>
            <a:off x="331181" y="876952"/>
            <a:ext cx="8447059" cy="369291"/>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Hasilnya:</a:t>
            </a:r>
            <a:endParaRPr/>
          </a:p>
        </p:txBody>
      </p:sp>
      <p:pic>
        <p:nvPicPr>
          <p:cNvPr descr="Contoh Program Javascript eksternal" id="462" name="Google Shape;462;p49"/>
          <p:cNvPicPr preferRelativeResize="0"/>
          <p:nvPr/>
        </p:nvPicPr>
        <p:blipFill rotWithShape="1">
          <a:blip r:embed="rId6">
            <a:alphaModFix/>
          </a:blip>
          <a:srcRect b="0" l="0" r="0" t="0"/>
          <a:stretch/>
        </p:blipFill>
        <p:spPr>
          <a:xfrm>
            <a:off x="1225507" y="1368163"/>
            <a:ext cx="6658406" cy="350545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5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68" name="Google Shape;468;p5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69" name="Google Shape;469;p50"/>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470" name="Google Shape;470;p50"/>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471" name="Google Shape;471;p50"/>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Cambria"/>
                <a:ea typeface="Cambria"/>
                <a:cs typeface="Cambria"/>
                <a:sym typeface="Cambria"/>
              </a:rPr>
              <a:t>Penulisan Kode javascript Eksternal</a:t>
            </a:r>
            <a:endParaRPr i="0" sz="2400" u="none" cap="none" strike="noStrike">
              <a:solidFill>
                <a:srgbClr val="243A62"/>
              </a:solidFill>
              <a:latin typeface="Cambria"/>
              <a:ea typeface="Cambria"/>
              <a:cs typeface="Cambria"/>
              <a:sym typeface="Cambria"/>
            </a:endParaRPr>
          </a:p>
        </p:txBody>
      </p:sp>
      <p:sp>
        <p:nvSpPr>
          <p:cNvPr id="472" name="Google Shape;472;p50"/>
          <p:cNvSpPr/>
          <p:nvPr/>
        </p:nvSpPr>
        <p:spPr>
          <a:xfrm>
            <a:off x="331181" y="876952"/>
            <a:ext cx="8447059" cy="1477287"/>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Pada contoh tadi, kita menulis kode javascript terpisah dengan kode HTML.</a:t>
            </a:r>
            <a:endParaRPr>
              <a:latin typeface="Cambria"/>
              <a:ea typeface="Cambria"/>
              <a:cs typeface="Cambria"/>
              <a:sym typeface="Cambria"/>
            </a:endParaRPr>
          </a:p>
          <a:p>
            <a:pPr indent="0" lvl="0" marL="194728"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Lalu, pada kode HTML Kita menyisipkannya dengan memberikan atribut src pada tag script.</a:t>
            </a:r>
            <a:endParaRPr>
              <a:latin typeface="Cambria"/>
              <a:ea typeface="Cambria"/>
              <a:cs typeface="Cambria"/>
              <a:sym typeface="Cambria"/>
            </a:endParaRPr>
          </a:p>
        </p:txBody>
      </p:sp>
      <p:pic>
        <p:nvPicPr>
          <p:cNvPr id="473" name="Google Shape;473;p50"/>
          <p:cNvPicPr preferRelativeResize="0"/>
          <p:nvPr/>
        </p:nvPicPr>
        <p:blipFill rotWithShape="1">
          <a:blip r:embed="rId6">
            <a:alphaModFix/>
          </a:blip>
          <a:srcRect b="0" l="0" r="0" t="0"/>
          <a:stretch/>
        </p:blipFill>
        <p:spPr>
          <a:xfrm>
            <a:off x="1609798" y="2517275"/>
            <a:ext cx="5900021" cy="769568"/>
          </a:xfrm>
          <a:prstGeom prst="rect">
            <a:avLst/>
          </a:prstGeom>
          <a:noFill/>
          <a:ln>
            <a:noFill/>
          </a:ln>
        </p:spPr>
      </p:pic>
      <p:sp>
        <p:nvSpPr>
          <p:cNvPr id="474" name="Google Shape;474;p50"/>
          <p:cNvSpPr/>
          <p:nvPr/>
        </p:nvSpPr>
        <p:spPr>
          <a:xfrm>
            <a:off x="2268710" y="3286843"/>
            <a:ext cx="4572000" cy="923330"/>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rgbClr val="0C0C0C"/>
                </a:solidFill>
                <a:latin typeface="Arial"/>
                <a:ea typeface="Arial"/>
                <a:cs typeface="Arial"/>
                <a:sym typeface="Arial"/>
              </a:rPr>
              <a:t>Maka apapun yang ada di kode-program.js akan dapat dibaca dari file index.html</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5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80" name="Google Shape;480;p5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81" name="Google Shape;481;p51"/>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482" name="Google Shape;482;p51"/>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483" name="Google Shape;483;p51"/>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Arial"/>
                <a:ea typeface="Arial"/>
                <a:cs typeface="Arial"/>
                <a:sym typeface="Arial"/>
              </a:rPr>
              <a:t>Penulisan Kode javascript Eksternal</a:t>
            </a:r>
            <a:endParaRPr b="0" i="0" sz="2400" u="none" cap="none" strike="noStrike">
              <a:solidFill>
                <a:srgbClr val="243A62"/>
              </a:solidFill>
              <a:latin typeface="Arial"/>
              <a:ea typeface="Arial"/>
              <a:cs typeface="Arial"/>
              <a:sym typeface="Arial"/>
            </a:endParaRPr>
          </a:p>
        </p:txBody>
      </p:sp>
      <p:sp>
        <p:nvSpPr>
          <p:cNvPr id="484" name="Google Shape;484;p51"/>
          <p:cNvSpPr/>
          <p:nvPr/>
        </p:nvSpPr>
        <p:spPr>
          <a:xfrm>
            <a:off x="331181" y="876952"/>
            <a:ext cx="8447059" cy="2718140"/>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i="0" lang="en-US" sz="2133" u="none" cap="none" strike="noStrike">
                <a:solidFill>
                  <a:srgbClr val="0C0C0C"/>
                </a:solidFill>
                <a:latin typeface="Cambria"/>
                <a:ea typeface="Cambria"/>
                <a:cs typeface="Cambria"/>
                <a:sym typeface="Cambria"/>
              </a:rPr>
              <a:t>Bagaimana kalau file javascriptnya berada di folder yang berbeda?</a:t>
            </a:r>
            <a:endParaRPr>
              <a:latin typeface="Cambria"/>
              <a:ea typeface="Cambria"/>
              <a:cs typeface="Cambria"/>
              <a:sym typeface="Cambria"/>
            </a:endParaRPr>
          </a:p>
          <a:p>
            <a:pPr indent="0" lvl="0" marL="194728" marR="0" rtl="0" algn="l">
              <a:lnSpc>
                <a:spcPct val="100000"/>
              </a:lnSpc>
              <a:spcBef>
                <a:spcPts val="0"/>
              </a:spcBef>
              <a:spcAft>
                <a:spcPts val="0"/>
              </a:spcAft>
              <a:buNone/>
            </a:pPr>
            <a:r>
              <a:t/>
            </a:r>
            <a:endParaRPr i="0" sz="2133"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rPr i="0" lang="en-US" sz="2133" u="none" cap="none" strike="noStrike">
                <a:solidFill>
                  <a:srgbClr val="0C0C0C"/>
                </a:solidFill>
                <a:latin typeface="Cambria"/>
                <a:ea typeface="Cambria"/>
                <a:cs typeface="Cambria"/>
                <a:sym typeface="Cambria"/>
              </a:rPr>
              <a:t>Kita bisa menuliskan alamat lengkap foldernya.</a:t>
            </a:r>
            <a:endParaRPr>
              <a:latin typeface="Cambria"/>
              <a:ea typeface="Cambria"/>
              <a:cs typeface="Cambria"/>
              <a:sym typeface="Cambria"/>
            </a:endParaRPr>
          </a:p>
          <a:p>
            <a:pPr indent="0" lvl="0" marL="194728" marR="0" rtl="0" algn="l">
              <a:lnSpc>
                <a:spcPct val="100000"/>
              </a:lnSpc>
              <a:spcBef>
                <a:spcPts val="0"/>
              </a:spcBef>
              <a:spcAft>
                <a:spcPts val="0"/>
              </a:spcAft>
              <a:buNone/>
            </a:pPr>
            <a:r>
              <a:t/>
            </a:r>
            <a:endParaRPr i="0" sz="2133"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rPr i="0" lang="en-US" sz="2133" u="none" cap="none" strike="noStrike">
                <a:solidFill>
                  <a:srgbClr val="0C0C0C"/>
                </a:solidFill>
                <a:latin typeface="Cambria"/>
                <a:ea typeface="Cambria"/>
                <a:cs typeface="Cambria"/>
                <a:sym typeface="Cambria"/>
              </a:rPr>
              <a:t>Contoh:</a:t>
            </a:r>
            <a:endParaRPr>
              <a:latin typeface="Cambria"/>
              <a:ea typeface="Cambria"/>
              <a:cs typeface="Cambria"/>
              <a:sym typeface="Cambria"/>
            </a:endParaRPr>
          </a:p>
          <a:p>
            <a:pPr indent="0" lvl="0" marL="194728" marR="0" rtl="0" algn="l">
              <a:lnSpc>
                <a:spcPct val="100000"/>
              </a:lnSpc>
              <a:spcBef>
                <a:spcPts val="0"/>
              </a:spcBef>
              <a:spcAft>
                <a:spcPts val="0"/>
              </a:spcAft>
              <a:buNone/>
            </a:pPr>
            <a:r>
              <a:t/>
            </a:r>
            <a:endParaRPr i="0" sz="2133"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rPr i="0" lang="en-US" sz="2133" u="none" cap="none" strike="noStrike">
                <a:solidFill>
                  <a:srgbClr val="0C0C0C"/>
                </a:solidFill>
                <a:latin typeface="Cambria"/>
                <a:ea typeface="Cambria"/>
                <a:cs typeface="Cambria"/>
                <a:sym typeface="Cambria"/>
              </a:rPr>
              <a:t>Misal kita punya struktur folder seperti ini:</a:t>
            </a:r>
            <a:endParaRPr>
              <a:latin typeface="Cambria"/>
              <a:ea typeface="Cambria"/>
              <a:cs typeface="Cambria"/>
              <a:sym typeface="Cambria"/>
            </a:endParaRPr>
          </a:p>
        </p:txBody>
      </p:sp>
      <p:pic>
        <p:nvPicPr>
          <p:cNvPr id="485" name="Google Shape;485;p51"/>
          <p:cNvPicPr preferRelativeResize="0"/>
          <p:nvPr/>
        </p:nvPicPr>
        <p:blipFill rotWithShape="1">
          <a:blip r:embed="rId6">
            <a:alphaModFix/>
          </a:blip>
          <a:srcRect b="0" l="0" r="0" t="0"/>
          <a:stretch/>
        </p:blipFill>
        <p:spPr>
          <a:xfrm>
            <a:off x="2875873" y="3602092"/>
            <a:ext cx="3670300" cy="1257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5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91" name="Google Shape;491;p5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92" name="Google Shape;492;p52"/>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493" name="Google Shape;493;p52"/>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494" name="Google Shape;494;p52"/>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Arial"/>
                <a:ea typeface="Arial"/>
                <a:cs typeface="Arial"/>
                <a:sym typeface="Arial"/>
              </a:rPr>
              <a:t>Penulisan Kode javascript Eksternal</a:t>
            </a:r>
            <a:endParaRPr b="0" i="0" sz="2400" u="none" cap="none" strike="noStrike">
              <a:solidFill>
                <a:srgbClr val="243A62"/>
              </a:solidFill>
              <a:latin typeface="Arial"/>
              <a:ea typeface="Arial"/>
              <a:cs typeface="Arial"/>
              <a:sym typeface="Arial"/>
            </a:endParaRPr>
          </a:p>
        </p:txBody>
      </p:sp>
      <p:sp>
        <p:nvSpPr>
          <p:cNvPr id="495" name="Google Shape;495;p52"/>
          <p:cNvSpPr/>
          <p:nvPr/>
        </p:nvSpPr>
        <p:spPr>
          <a:xfrm>
            <a:off x="331181" y="876952"/>
            <a:ext cx="8447059" cy="2308284"/>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Maka untuk menyisipkan file kode-program.js ke dalam HTML, kita bisa menuliskannya seperti ini:</a:t>
            </a:r>
            <a:endParaRPr>
              <a:latin typeface="Cambria"/>
              <a:ea typeface="Cambria"/>
              <a:cs typeface="Cambria"/>
              <a:sym typeface="Cambria"/>
            </a:endParaRPr>
          </a:p>
          <a:p>
            <a:pPr indent="0" lvl="0" marL="194728" marR="0" rtl="0" algn="just">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just">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just">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Karena file kode-program.js berada di dalam direktori js. Kita juga bisa menyisipkan javascript yang ada di internet dengan memberikan alamat URL lengkapnya. Contoh:</a:t>
            </a:r>
            <a:endParaRPr>
              <a:latin typeface="Cambria"/>
              <a:ea typeface="Cambria"/>
              <a:cs typeface="Cambria"/>
              <a:sym typeface="Cambria"/>
            </a:endParaRPr>
          </a:p>
        </p:txBody>
      </p:sp>
      <p:pic>
        <p:nvPicPr>
          <p:cNvPr id="496" name="Google Shape;496;p52"/>
          <p:cNvPicPr preferRelativeResize="0"/>
          <p:nvPr/>
        </p:nvPicPr>
        <p:blipFill rotWithShape="1">
          <a:blip r:embed="rId6">
            <a:alphaModFix/>
          </a:blip>
          <a:srcRect b="0" l="0" r="0" t="0"/>
          <a:stretch/>
        </p:blipFill>
        <p:spPr>
          <a:xfrm>
            <a:off x="592159" y="1583787"/>
            <a:ext cx="5659763" cy="541006"/>
          </a:xfrm>
          <a:prstGeom prst="rect">
            <a:avLst/>
          </a:prstGeom>
          <a:noFill/>
          <a:ln>
            <a:noFill/>
          </a:ln>
        </p:spPr>
      </p:pic>
      <p:pic>
        <p:nvPicPr>
          <p:cNvPr id="497" name="Google Shape;497;p52"/>
          <p:cNvPicPr preferRelativeResize="0"/>
          <p:nvPr/>
        </p:nvPicPr>
        <p:blipFill rotWithShape="1">
          <a:blip r:embed="rId7">
            <a:alphaModFix/>
          </a:blip>
          <a:srcRect b="0" l="0" r="0" t="0"/>
          <a:stretch/>
        </p:blipFill>
        <p:spPr>
          <a:xfrm>
            <a:off x="592159" y="3230701"/>
            <a:ext cx="7419931" cy="50483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5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03" name="Google Shape;503;p5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04" name="Google Shape;504;p53"/>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505" name="Google Shape;505;p53"/>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506" name="Google Shape;506;p53"/>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Arial"/>
                <a:ea typeface="Arial"/>
                <a:cs typeface="Arial"/>
                <a:sym typeface="Arial"/>
              </a:rPr>
              <a:t>Penulisan Kode javascript HTML</a:t>
            </a:r>
            <a:endParaRPr b="0" i="0" sz="2400" u="none" cap="none" strike="noStrike">
              <a:solidFill>
                <a:srgbClr val="243A62"/>
              </a:solidFill>
              <a:latin typeface="Arial"/>
              <a:ea typeface="Arial"/>
              <a:cs typeface="Arial"/>
              <a:sym typeface="Arial"/>
            </a:endParaRPr>
          </a:p>
        </p:txBody>
      </p:sp>
      <p:sp>
        <p:nvSpPr>
          <p:cNvPr id="507" name="Google Shape;507;p53"/>
          <p:cNvSpPr/>
          <p:nvPr/>
        </p:nvSpPr>
        <p:spPr>
          <a:xfrm>
            <a:off x="331181" y="876952"/>
            <a:ext cx="8447059" cy="1338788"/>
          </a:xfrm>
          <a:prstGeom prst="rect">
            <a:avLst/>
          </a:prstGeom>
          <a:noFill/>
          <a:ln>
            <a:noFill/>
          </a:ln>
        </p:spPr>
        <p:txBody>
          <a:bodyPr anchorCtr="0" anchor="t" bIns="45700" lIns="91425" spcFirstLastPara="1" rIns="91425" wrap="square" tIns="45700">
            <a:spAutoFit/>
          </a:bodyPr>
          <a:lstStyle/>
          <a:p>
            <a:pPr indent="0" lvl="0" marL="194728" marR="0" rtl="0" algn="l">
              <a:lnSpc>
                <a:spcPct val="150000"/>
              </a:lnSpc>
              <a:spcBef>
                <a:spcPts val="0"/>
              </a:spcBef>
              <a:spcAft>
                <a:spcPts val="0"/>
              </a:spcAft>
              <a:buNone/>
            </a:pPr>
            <a:r>
              <a:rPr i="0" lang="en-US" sz="1800" u="none" cap="none" strike="noStrike">
                <a:solidFill>
                  <a:srgbClr val="0C0C0C"/>
                </a:solidFill>
                <a:latin typeface="Cambria"/>
                <a:ea typeface="Cambria"/>
                <a:cs typeface="Cambria"/>
                <a:sym typeface="Cambria"/>
              </a:rPr>
              <a:t>Javascript sebagai bahasa pemrograman yang berjalan di atas browser harus di tulis di dalam HTML. </a:t>
            </a:r>
            <a:endParaRPr>
              <a:latin typeface="Cambria"/>
              <a:ea typeface="Cambria"/>
              <a:cs typeface="Cambria"/>
              <a:sym typeface="Cambria"/>
            </a:endParaRPr>
          </a:p>
          <a:p>
            <a:pPr indent="0" lvl="0" marL="194728" marR="0" rtl="0" algn="l">
              <a:lnSpc>
                <a:spcPct val="150000"/>
              </a:lnSpc>
              <a:spcBef>
                <a:spcPts val="0"/>
              </a:spcBef>
              <a:spcAft>
                <a:spcPts val="0"/>
              </a:spcAft>
              <a:buNone/>
            </a:pPr>
            <a:r>
              <a:rPr i="0" lang="en-US" sz="1800" u="none" cap="none" strike="noStrike">
                <a:solidFill>
                  <a:srgbClr val="0C0C0C"/>
                </a:solidFill>
                <a:latin typeface="Cambria"/>
                <a:ea typeface="Cambria"/>
                <a:cs typeface="Cambria"/>
                <a:sym typeface="Cambria"/>
              </a:rPr>
              <a:t>Ada empat cara penulisan javascript pada HTML.</a:t>
            </a:r>
            <a:endParaRPr i="0" sz="3200" u="none" cap="none" strike="noStrike">
              <a:solidFill>
                <a:srgbClr val="0C0C0C"/>
              </a:solidFill>
              <a:latin typeface="Cambria"/>
              <a:ea typeface="Cambria"/>
              <a:cs typeface="Cambria"/>
              <a:sym typeface="Cambri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5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13" name="Google Shape;513;p5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14" name="Google Shape;514;p54"/>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515" name="Google Shape;515;p54"/>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516" name="Google Shape;516;p54"/>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1. Tag </a:t>
            </a:r>
            <a:r>
              <a:rPr b="1" i="0" lang="en-US" sz="2800" u="none" cap="none" strike="noStrike">
                <a:solidFill>
                  <a:srgbClr val="FF0000"/>
                </a:solidFill>
                <a:latin typeface="Verdana"/>
                <a:ea typeface="Verdana"/>
                <a:cs typeface="Verdana"/>
                <a:sym typeface="Verdana"/>
              </a:rPr>
              <a:t>script</a:t>
            </a:r>
            <a:endParaRPr b="0" i="0" sz="2800" u="none" cap="none" strike="noStrike">
              <a:solidFill>
                <a:srgbClr val="243A62"/>
              </a:solidFill>
              <a:latin typeface="Arial"/>
              <a:ea typeface="Arial"/>
              <a:cs typeface="Arial"/>
              <a:sym typeface="Arial"/>
            </a:endParaRPr>
          </a:p>
        </p:txBody>
      </p:sp>
      <p:sp>
        <p:nvSpPr>
          <p:cNvPr id="517" name="Google Shape;517;p54"/>
          <p:cNvSpPr/>
          <p:nvPr/>
        </p:nvSpPr>
        <p:spPr>
          <a:xfrm>
            <a:off x="331181" y="876952"/>
            <a:ext cx="4277395" cy="1477287"/>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Cara yang umum yang dipakai adalah menuliskanya dalam tag </a:t>
            </a:r>
            <a:r>
              <a:rPr i="0" lang="en-US" sz="1800" u="none" cap="none" strike="noStrike">
                <a:solidFill>
                  <a:srgbClr val="FF0000"/>
                </a:solidFill>
                <a:latin typeface="Cambria"/>
                <a:ea typeface="Cambria"/>
                <a:cs typeface="Cambria"/>
                <a:sym typeface="Cambria"/>
              </a:rPr>
              <a:t>script. </a:t>
            </a:r>
            <a:r>
              <a:rPr i="0" lang="en-US" sz="1800" u="none" cap="none" strike="noStrike">
                <a:solidFill>
                  <a:srgbClr val="0C0C0C"/>
                </a:solidFill>
                <a:latin typeface="Cambria"/>
                <a:ea typeface="Cambria"/>
                <a:cs typeface="Cambria"/>
                <a:sym typeface="Cambria"/>
              </a:rPr>
              <a:t>Tag </a:t>
            </a:r>
            <a:r>
              <a:rPr i="0" lang="en-US" sz="1800" u="none" cap="none" strike="noStrike">
                <a:solidFill>
                  <a:srgbClr val="FF0000"/>
                </a:solidFill>
                <a:latin typeface="Cambria"/>
                <a:ea typeface="Cambria"/>
                <a:cs typeface="Cambria"/>
                <a:sym typeface="Cambria"/>
              </a:rPr>
              <a:t>script </a:t>
            </a:r>
            <a:r>
              <a:rPr i="0" lang="en-US" sz="1800" u="none" cap="none" strike="noStrike">
                <a:solidFill>
                  <a:srgbClr val="0C0C0C"/>
                </a:solidFill>
                <a:latin typeface="Cambria"/>
                <a:ea typeface="Cambria"/>
                <a:cs typeface="Cambria"/>
                <a:sym typeface="Cambria"/>
              </a:rPr>
              <a:t>bisa dibuat di dalam tag </a:t>
            </a:r>
            <a:r>
              <a:rPr i="0" lang="en-US" sz="1800" u="none" cap="none" strike="noStrike">
                <a:solidFill>
                  <a:srgbClr val="FF0000"/>
                </a:solidFill>
                <a:latin typeface="Cambria"/>
                <a:ea typeface="Cambria"/>
                <a:cs typeface="Cambria"/>
                <a:sym typeface="Cambria"/>
              </a:rPr>
              <a:t>head, </a:t>
            </a:r>
            <a:r>
              <a:rPr i="0" lang="en-US" sz="1800" u="none" cap="none" strike="noStrike">
                <a:solidFill>
                  <a:srgbClr val="0C0C0C"/>
                </a:solidFill>
                <a:latin typeface="Cambria"/>
                <a:ea typeface="Cambria"/>
                <a:cs typeface="Cambria"/>
                <a:sym typeface="Cambria"/>
              </a:rPr>
              <a:t>mauapun di dalam tag </a:t>
            </a:r>
            <a:r>
              <a:rPr i="0" lang="en-US" sz="1800" u="none" cap="none" strike="noStrike">
                <a:solidFill>
                  <a:srgbClr val="FF0000"/>
                </a:solidFill>
                <a:latin typeface="Cambria"/>
                <a:ea typeface="Cambria"/>
                <a:cs typeface="Cambria"/>
                <a:sym typeface="Cambria"/>
              </a:rPr>
              <a:t>body. </a:t>
            </a:r>
            <a:r>
              <a:rPr i="0" lang="en-US" sz="1800" u="none" cap="none" strike="noStrike">
                <a:solidFill>
                  <a:srgbClr val="0C0C0C"/>
                </a:solidFill>
                <a:latin typeface="Cambria"/>
                <a:ea typeface="Cambria"/>
                <a:cs typeface="Cambria"/>
                <a:sym typeface="Cambria"/>
              </a:rPr>
              <a:t>Contoh:</a:t>
            </a:r>
            <a:endParaRPr>
              <a:latin typeface="Cambria"/>
              <a:ea typeface="Cambria"/>
              <a:cs typeface="Cambria"/>
              <a:sym typeface="Cambria"/>
            </a:endParaRPr>
          </a:p>
        </p:txBody>
      </p:sp>
      <p:pic>
        <p:nvPicPr>
          <p:cNvPr id="518" name="Google Shape;518;p54"/>
          <p:cNvPicPr preferRelativeResize="0"/>
          <p:nvPr/>
        </p:nvPicPr>
        <p:blipFill rotWithShape="1">
          <a:blip r:embed="rId6">
            <a:alphaModFix/>
          </a:blip>
          <a:srcRect b="0" l="0" r="0" t="0"/>
          <a:stretch/>
        </p:blipFill>
        <p:spPr>
          <a:xfrm>
            <a:off x="4608576" y="882499"/>
            <a:ext cx="3959805" cy="363538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5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24" name="Google Shape;524;p5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25" name="Google Shape;525;p55"/>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526" name="Google Shape;526;p55"/>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527" name="Google Shape;527;p55"/>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2. File Eksternal</a:t>
            </a:r>
            <a:endParaRPr i="0" sz="2800" u="none" cap="none" strike="noStrike">
              <a:solidFill>
                <a:srgbClr val="243A62"/>
              </a:solidFill>
              <a:latin typeface="Cambria"/>
              <a:ea typeface="Cambria"/>
              <a:cs typeface="Cambria"/>
              <a:sym typeface="Cambria"/>
            </a:endParaRPr>
          </a:p>
        </p:txBody>
      </p:sp>
      <p:sp>
        <p:nvSpPr>
          <p:cNvPr id="528" name="Google Shape;528;p55"/>
          <p:cNvSpPr/>
          <p:nvPr/>
        </p:nvSpPr>
        <p:spPr>
          <a:xfrm>
            <a:off x="331181" y="876952"/>
            <a:ext cx="8447059" cy="1338788"/>
          </a:xfrm>
          <a:prstGeom prst="rect">
            <a:avLst/>
          </a:prstGeom>
          <a:noFill/>
          <a:ln>
            <a:noFill/>
          </a:ln>
        </p:spPr>
        <p:txBody>
          <a:bodyPr anchorCtr="0" anchor="t" bIns="45700" lIns="91425" spcFirstLastPara="1" rIns="91425" wrap="square" tIns="45700">
            <a:spAutoFit/>
          </a:bodyPr>
          <a:lstStyle/>
          <a:p>
            <a:pPr indent="0" lvl="0" marL="194728" marR="0" rtl="0" algn="l">
              <a:lnSpc>
                <a:spcPct val="150000"/>
              </a:lnSpc>
              <a:spcBef>
                <a:spcPts val="0"/>
              </a:spcBef>
              <a:spcAft>
                <a:spcPts val="0"/>
              </a:spcAft>
              <a:buNone/>
            </a:pPr>
            <a:r>
              <a:rPr i="0" lang="en-US" sz="1800" u="none" cap="none" strike="noStrike">
                <a:solidFill>
                  <a:srgbClr val="0C0C0C"/>
                </a:solidFill>
                <a:latin typeface="Cambria"/>
                <a:ea typeface="Cambria"/>
                <a:cs typeface="Cambria"/>
                <a:sym typeface="Cambria"/>
              </a:rPr>
              <a:t>Bila tidak ingin kode Javascript bercampur aduk dengan HTML, kita bisa menuliskannya pada file terpisah. Caranya, buatlah sebuah file yang berekstensi .js, misalnya isinya sebagai berikut.</a:t>
            </a:r>
            <a:endParaRPr>
              <a:latin typeface="Cambria"/>
              <a:ea typeface="Cambria"/>
              <a:cs typeface="Cambria"/>
              <a:sym typeface="Cambria"/>
            </a:endParaRPr>
          </a:p>
        </p:txBody>
      </p:sp>
      <p:pic>
        <p:nvPicPr>
          <p:cNvPr id="529" name="Google Shape;529;p55"/>
          <p:cNvPicPr preferRelativeResize="0"/>
          <p:nvPr/>
        </p:nvPicPr>
        <p:blipFill rotWithShape="1">
          <a:blip r:embed="rId6">
            <a:alphaModFix/>
          </a:blip>
          <a:srcRect b="0" l="0" r="0" t="0"/>
          <a:stretch/>
        </p:blipFill>
        <p:spPr>
          <a:xfrm>
            <a:off x="1610173" y="2215740"/>
            <a:ext cx="5952526" cy="83058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5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35" name="Google Shape;535;p5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36" name="Google Shape;536;p56"/>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537" name="Google Shape;537;p56"/>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538" name="Google Shape;538;p56"/>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Arial"/>
                <a:ea typeface="Arial"/>
                <a:cs typeface="Arial"/>
                <a:sym typeface="Arial"/>
              </a:rPr>
              <a:t>Penulisan JavaScript pada HTML</a:t>
            </a:r>
            <a:endParaRPr b="0" i="0" sz="2400" u="none" cap="none" strike="noStrike">
              <a:solidFill>
                <a:srgbClr val="243A62"/>
              </a:solidFill>
              <a:latin typeface="Arial"/>
              <a:ea typeface="Arial"/>
              <a:cs typeface="Arial"/>
              <a:sym typeface="Arial"/>
            </a:endParaRPr>
          </a:p>
        </p:txBody>
      </p:sp>
      <p:sp>
        <p:nvSpPr>
          <p:cNvPr id="539" name="Google Shape;539;p56"/>
          <p:cNvSpPr/>
          <p:nvPr/>
        </p:nvSpPr>
        <p:spPr>
          <a:xfrm>
            <a:off x="331181" y="876952"/>
            <a:ext cx="4160755" cy="1754286"/>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Kemudian, kita perlu menghubungkan file eksternal tersebut dengan file HTML. Caranya, gunakan tag </a:t>
            </a:r>
            <a:r>
              <a:rPr i="0" lang="en-US" sz="1800" u="none" cap="none" strike="noStrike">
                <a:solidFill>
                  <a:srgbClr val="FF0000"/>
                </a:solidFill>
                <a:latin typeface="Cambria"/>
                <a:ea typeface="Cambria"/>
                <a:cs typeface="Cambria"/>
                <a:sym typeface="Cambria"/>
              </a:rPr>
              <a:t>script </a:t>
            </a:r>
            <a:r>
              <a:rPr i="0" lang="en-US" sz="1800" u="none" cap="none" strike="noStrike">
                <a:solidFill>
                  <a:srgbClr val="0C0C0C"/>
                </a:solidFill>
                <a:latin typeface="Cambria"/>
                <a:ea typeface="Cambria"/>
                <a:cs typeface="Cambria"/>
                <a:sym typeface="Cambria"/>
              </a:rPr>
              <a:t>dengan atribut src untuk menentukan lokasi file Javascriptnya.</a:t>
            </a:r>
            <a:endParaRPr>
              <a:latin typeface="Cambria"/>
              <a:ea typeface="Cambria"/>
              <a:cs typeface="Cambria"/>
              <a:sym typeface="Cambria"/>
            </a:endParaRPr>
          </a:p>
        </p:txBody>
      </p:sp>
      <p:pic>
        <p:nvPicPr>
          <p:cNvPr id="540" name="Google Shape;540;p56"/>
          <p:cNvPicPr preferRelativeResize="0"/>
          <p:nvPr/>
        </p:nvPicPr>
        <p:blipFill rotWithShape="1">
          <a:blip r:embed="rId6">
            <a:alphaModFix/>
          </a:blip>
          <a:srcRect b="0" l="0" r="0" t="0"/>
          <a:stretch/>
        </p:blipFill>
        <p:spPr>
          <a:xfrm>
            <a:off x="4491936" y="871410"/>
            <a:ext cx="4152203" cy="368510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5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46" name="Google Shape;546;p5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47" name="Google Shape;547;p57"/>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548" name="Google Shape;548;p57"/>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549" name="Google Shape;549;p5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3. Atribut Event</a:t>
            </a:r>
            <a:endParaRPr b="0" i="0" sz="2800" u="none" cap="none" strike="noStrike">
              <a:solidFill>
                <a:srgbClr val="243A62"/>
              </a:solidFill>
              <a:latin typeface="Arial"/>
              <a:ea typeface="Arial"/>
              <a:cs typeface="Arial"/>
              <a:sym typeface="Arial"/>
            </a:endParaRPr>
          </a:p>
        </p:txBody>
      </p:sp>
      <p:sp>
        <p:nvSpPr>
          <p:cNvPr id="550" name="Google Shape;550;p57"/>
          <p:cNvSpPr/>
          <p:nvPr/>
        </p:nvSpPr>
        <p:spPr>
          <a:xfrm>
            <a:off x="331181" y="876952"/>
            <a:ext cx="8312958" cy="2585283"/>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Cara yang ketiga ini sering digunakan untuk memanggil fungsi pada event terentu. Misalnya ketika suatu elemen diklik, maka jalankan fungsi Javascript.</a:t>
            </a:r>
            <a:endParaRPr>
              <a:latin typeface="Cambria"/>
              <a:ea typeface="Cambria"/>
              <a:cs typeface="Cambria"/>
              <a:sym typeface="Cambria"/>
            </a:endParaRPr>
          </a:p>
          <a:p>
            <a:pPr indent="0" lvl="0" marL="194728"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Selain </a:t>
            </a:r>
            <a:r>
              <a:rPr i="1" lang="en-US" sz="1800" u="none" cap="none" strike="noStrike">
                <a:solidFill>
                  <a:srgbClr val="0C0C0C"/>
                </a:solidFill>
                <a:latin typeface="Cambria"/>
                <a:ea typeface="Cambria"/>
                <a:cs typeface="Cambria"/>
                <a:sym typeface="Cambria"/>
              </a:rPr>
              <a:t>event onclick</a:t>
            </a:r>
            <a:r>
              <a:rPr i="0" lang="en-US" sz="1800" u="none" cap="none" strike="noStrike">
                <a:solidFill>
                  <a:srgbClr val="0C0C0C"/>
                </a:solidFill>
                <a:latin typeface="Cambria"/>
                <a:ea typeface="Cambria"/>
                <a:cs typeface="Cambria"/>
                <a:sym typeface="Cambria"/>
              </a:rPr>
              <a:t> ada juga </a:t>
            </a:r>
            <a:r>
              <a:rPr i="1" lang="en-US" sz="1800" u="none" cap="none" strike="noStrike">
                <a:solidFill>
                  <a:srgbClr val="0C0C0C"/>
                </a:solidFill>
                <a:latin typeface="Cambria"/>
                <a:ea typeface="Cambria"/>
                <a:cs typeface="Cambria"/>
                <a:sym typeface="Cambria"/>
              </a:rPr>
              <a:t>event-event</a:t>
            </a:r>
            <a:r>
              <a:rPr i="0" lang="en-US" sz="1800" u="none" cap="none" strike="noStrike">
                <a:solidFill>
                  <a:srgbClr val="0C0C0C"/>
                </a:solidFill>
                <a:latin typeface="Cambria"/>
                <a:ea typeface="Cambria"/>
                <a:cs typeface="Cambria"/>
                <a:sym typeface="Cambria"/>
              </a:rPr>
              <a:t> yang lain, seperti </a:t>
            </a:r>
            <a:r>
              <a:rPr i="1" lang="en-US" sz="1800" u="none" cap="none" strike="noStrike">
                <a:solidFill>
                  <a:srgbClr val="0C0C0C"/>
                </a:solidFill>
                <a:latin typeface="Cambria"/>
                <a:ea typeface="Cambria"/>
                <a:cs typeface="Cambria"/>
                <a:sym typeface="Cambria"/>
              </a:rPr>
              <a:t>onsubmit</a:t>
            </a:r>
            <a:r>
              <a:rPr i="0" lang="en-US" sz="1800" u="none" cap="none" strike="noStrike">
                <a:solidFill>
                  <a:srgbClr val="0C0C0C"/>
                </a:solidFill>
                <a:latin typeface="Cambria"/>
                <a:ea typeface="Cambria"/>
                <a:cs typeface="Cambria"/>
                <a:sym typeface="Cambria"/>
              </a:rPr>
              <a:t>, </a:t>
            </a:r>
            <a:r>
              <a:rPr i="1" lang="en-US" sz="1800" u="none" cap="none" strike="noStrike">
                <a:solidFill>
                  <a:srgbClr val="0C0C0C"/>
                </a:solidFill>
                <a:latin typeface="Cambria"/>
                <a:ea typeface="Cambria"/>
                <a:cs typeface="Cambria"/>
                <a:sym typeface="Cambria"/>
              </a:rPr>
              <a:t>onload</a:t>
            </a:r>
            <a:r>
              <a:rPr i="0" lang="en-US" sz="1800" u="none" cap="none" strike="noStrike">
                <a:solidFill>
                  <a:srgbClr val="0C0C0C"/>
                </a:solidFill>
                <a:latin typeface="Cambria"/>
                <a:ea typeface="Cambria"/>
                <a:cs typeface="Cambria"/>
                <a:sym typeface="Cambria"/>
              </a:rPr>
              <a:t>, </a:t>
            </a:r>
            <a:r>
              <a:rPr i="1" lang="en-US" sz="1800" u="none" cap="none" strike="noStrike">
                <a:solidFill>
                  <a:srgbClr val="0C0C0C"/>
                </a:solidFill>
                <a:latin typeface="Cambria"/>
                <a:ea typeface="Cambria"/>
                <a:cs typeface="Cambria"/>
                <a:sym typeface="Cambria"/>
              </a:rPr>
              <a:t>ondoubleclick</a:t>
            </a:r>
            <a:r>
              <a:rPr i="0" lang="en-US" sz="1800" u="none" cap="none" strike="noStrike">
                <a:solidFill>
                  <a:srgbClr val="0C0C0C"/>
                </a:solidFill>
                <a:latin typeface="Cambria"/>
                <a:ea typeface="Cambria"/>
                <a:cs typeface="Cambria"/>
                <a:sym typeface="Cambria"/>
              </a:rPr>
              <a:t>, </a:t>
            </a:r>
            <a:r>
              <a:rPr i="1" lang="en-US" sz="1800" u="none" cap="none" strike="noStrike">
                <a:solidFill>
                  <a:srgbClr val="0C0C0C"/>
                </a:solidFill>
                <a:latin typeface="Cambria"/>
                <a:ea typeface="Cambria"/>
                <a:cs typeface="Cambria"/>
                <a:sym typeface="Cambria"/>
              </a:rPr>
              <a:t>onmouseover</a:t>
            </a:r>
            <a:r>
              <a:rPr i="0" lang="en-US" sz="1800" u="none" cap="none" strike="noStrike">
                <a:solidFill>
                  <a:srgbClr val="0C0C0C"/>
                </a:solidFill>
                <a:latin typeface="Cambria"/>
                <a:ea typeface="Cambria"/>
                <a:cs typeface="Cambria"/>
                <a:sym typeface="Cambria"/>
              </a:rPr>
              <a:t>, </a:t>
            </a:r>
            <a:r>
              <a:rPr i="1" lang="en-US" sz="1800" u="none" cap="none" strike="noStrike">
                <a:solidFill>
                  <a:srgbClr val="0C0C0C"/>
                </a:solidFill>
                <a:latin typeface="Cambria"/>
                <a:ea typeface="Cambria"/>
                <a:cs typeface="Cambria"/>
                <a:sym typeface="Cambria"/>
              </a:rPr>
              <a:t>onmouseout</a:t>
            </a:r>
            <a:r>
              <a:rPr i="0" lang="en-US" sz="1800" u="none" cap="none" strike="noStrike">
                <a:solidFill>
                  <a:srgbClr val="0C0C0C"/>
                </a:solidFill>
                <a:latin typeface="Cambria"/>
                <a:ea typeface="Cambria"/>
                <a:cs typeface="Cambria"/>
                <a:sym typeface="Cambria"/>
              </a:rPr>
              <a:t>, dsb.</a:t>
            </a:r>
            <a:endParaRPr i="0" sz="3600" u="none" cap="none" strike="noStrike">
              <a:solidFill>
                <a:srgbClr val="0C0C0C"/>
              </a:solidFill>
              <a:latin typeface="Cambria"/>
              <a:ea typeface="Cambria"/>
              <a:cs typeface="Cambria"/>
              <a:sym typeface="Cambria"/>
            </a:endParaRPr>
          </a:p>
        </p:txBody>
      </p:sp>
      <p:pic>
        <p:nvPicPr>
          <p:cNvPr id="551" name="Google Shape;551;p57"/>
          <p:cNvPicPr preferRelativeResize="0"/>
          <p:nvPr/>
        </p:nvPicPr>
        <p:blipFill rotWithShape="1">
          <a:blip r:embed="rId6">
            <a:alphaModFix/>
          </a:blip>
          <a:srcRect b="0" l="0" r="0" t="0"/>
          <a:stretch/>
        </p:blipFill>
        <p:spPr>
          <a:xfrm>
            <a:off x="636570" y="1962491"/>
            <a:ext cx="7702179" cy="4328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0" name="Google Shape;120;p2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1" name="Google Shape;121;p22"/>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22" name="Google Shape;122;p22"/>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123" name="Google Shape;123;p22"/>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Cambria"/>
                <a:ea typeface="Cambria"/>
                <a:cs typeface="Cambria"/>
                <a:sym typeface="Cambria"/>
              </a:rPr>
              <a:t>Review Tools Dasar Pemrograman</a:t>
            </a:r>
            <a:endParaRPr i="0" sz="2400" u="none" cap="none" strike="noStrike">
              <a:solidFill>
                <a:srgbClr val="243A62"/>
              </a:solidFill>
              <a:latin typeface="Cambria"/>
              <a:ea typeface="Cambria"/>
              <a:cs typeface="Cambria"/>
              <a:sym typeface="Cambria"/>
            </a:endParaRPr>
          </a:p>
        </p:txBody>
      </p:sp>
      <p:sp>
        <p:nvSpPr>
          <p:cNvPr id="124" name="Google Shape;124;p22"/>
          <p:cNvSpPr/>
          <p:nvPr/>
        </p:nvSpPr>
        <p:spPr>
          <a:xfrm>
            <a:off x="331180" y="876953"/>
            <a:ext cx="4437590" cy="4247276"/>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C0C0C"/>
              </a:buClr>
              <a:buSzPts val="1800"/>
              <a:buFont typeface="Cambria"/>
              <a:buChar char="❖"/>
            </a:pPr>
            <a:r>
              <a:rPr i="0" lang="en-US" sz="1800" u="none" cap="none" strike="noStrike">
                <a:solidFill>
                  <a:srgbClr val="0C0C0C"/>
                </a:solidFill>
                <a:latin typeface="Cambria"/>
                <a:ea typeface="Cambria"/>
                <a:cs typeface="Cambria"/>
                <a:sym typeface="Cambria"/>
              </a:rPr>
              <a:t>XAMPP adalah perangkat yang menggabungkan tiga aplikasi kedalam satu paket, yaitu Apache, MySQL, dan PHPMyAdmin.</a:t>
            </a:r>
            <a:endParaRPr>
              <a:latin typeface="Cambria"/>
              <a:ea typeface="Cambria"/>
              <a:cs typeface="Cambria"/>
              <a:sym typeface="Cambria"/>
            </a:endParaRPr>
          </a:p>
          <a:p>
            <a:pPr indent="-342900" lvl="0" marL="342900" marR="0" rtl="0" algn="just">
              <a:lnSpc>
                <a:spcPct val="100000"/>
              </a:lnSpc>
              <a:spcBef>
                <a:spcPts val="0"/>
              </a:spcBef>
              <a:spcAft>
                <a:spcPts val="0"/>
              </a:spcAft>
              <a:buClr>
                <a:srgbClr val="0C0C0C"/>
              </a:buClr>
              <a:buSzPts val="1800"/>
              <a:buFont typeface="Cambria"/>
              <a:buChar char="❖"/>
            </a:pPr>
            <a:r>
              <a:rPr i="0" lang="en-US" sz="1800" u="none" cap="none" strike="noStrike">
                <a:solidFill>
                  <a:srgbClr val="0C0C0C"/>
                </a:solidFill>
                <a:latin typeface="Cambria"/>
                <a:ea typeface="Cambria"/>
                <a:cs typeface="Cambria"/>
                <a:sym typeface="Cambria"/>
              </a:rPr>
              <a:t>Apache adalah server web yang dapat dijalankan di banyak sistem operasi, yang berguna untuk melayani dan memfungsikan situs web.</a:t>
            </a:r>
            <a:endParaRPr>
              <a:latin typeface="Cambria"/>
              <a:ea typeface="Cambria"/>
              <a:cs typeface="Cambria"/>
              <a:sym typeface="Cambria"/>
            </a:endParaRPr>
          </a:p>
          <a:p>
            <a:pPr indent="-342900" lvl="0" marL="342900" marR="0" rtl="0" algn="just">
              <a:lnSpc>
                <a:spcPct val="100000"/>
              </a:lnSpc>
              <a:spcBef>
                <a:spcPts val="0"/>
              </a:spcBef>
              <a:spcAft>
                <a:spcPts val="0"/>
              </a:spcAft>
              <a:buClr>
                <a:srgbClr val="0C0C0C"/>
              </a:buClr>
              <a:buSzPts val="1800"/>
              <a:buFont typeface="Cambria"/>
              <a:buChar char="❖"/>
            </a:pPr>
            <a:r>
              <a:rPr i="0" lang="en-US" sz="1800" u="none" cap="none" strike="noStrike">
                <a:solidFill>
                  <a:srgbClr val="0C0C0C"/>
                </a:solidFill>
                <a:latin typeface="Cambria"/>
                <a:ea typeface="Cambria"/>
                <a:cs typeface="Cambria"/>
                <a:sym typeface="Cambria"/>
              </a:rPr>
              <a:t>MySQL adalah sebuah perangkat lunak sistem manajemen basis data SQL atau DBMS yang multithread dan multi-user.</a:t>
            </a:r>
            <a:endParaRPr>
              <a:latin typeface="Cambria"/>
              <a:ea typeface="Cambria"/>
              <a:cs typeface="Cambria"/>
              <a:sym typeface="Cambria"/>
            </a:endParaRPr>
          </a:p>
          <a:p>
            <a:pPr indent="-342900" lvl="0" marL="342900" marR="0" rtl="0" algn="just">
              <a:lnSpc>
                <a:spcPct val="100000"/>
              </a:lnSpc>
              <a:spcBef>
                <a:spcPts val="0"/>
              </a:spcBef>
              <a:spcAft>
                <a:spcPts val="0"/>
              </a:spcAft>
              <a:buClr>
                <a:srgbClr val="0C0C0C"/>
              </a:buClr>
              <a:buSzPts val="1800"/>
              <a:buFont typeface="Cambria"/>
              <a:buChar char="❖"/>
            </a:pPr>
            <a:r>
              <a:rPr i="0" lang="en-US" sz="1800" u="none" cap="none" strike="noStrike">
                <a:solidFill>
                  <a:srgbClr val="0C0C0C"/>
                </a:solidFill>
                <a:latin typeface="Cambria"/>
                <a:ea typeface="Cambria"/>
                <a:cs typeface="Cambria"/>
                <a:sym typeface="Cambria"/>
              </a:rPr>
              <a:t>PHP: Hypertext Preprocessor adalah bahasa skrip yang dapat ditanamkan atau disisipkan ke dalam HTML.</a:t>
            </a:r>
            <a:endParaRPr>
              <a:latin typeface="Cambria"/>
              <a:ea typeface="Cambria"/>
              <a:cs typeface="Cambria"/>
              <a:sym typeface="Cambria"/>
            </a:endParaRPr>
          </a:p>
        </p:txBody>
      </p:sp>
      <p:pic>
        <p:nvPicPr>
          <p:cNvPr id="125" name="Google Shape;125;p22"/>
          <p:cNvPicPr preferRelativeResize="0"/>
          <p:nvPr/>
        </p:nvPicPr>
        <p:blipFill rotWithShape="1">
          <a:blip r:embed="rId6">
            <a:alphaModFix/>
          </a:blip>
          <a:srcRect b="15758" l="0" r="0" t="0"/>
          <a:stretch/>
        </p:blipFill>
        <p:spPr>
          <a:xfrm>
            <a:off x="4768770" y="899879"/>
            <a:ext cx="4079663" cy="228544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5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57" name="Google Shape;557;p5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58" name="Google Shape;558;p58"/>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559" name="Google Shape;559;p58"/>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560" name="Google Shape;560;p5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4. URL</a:t>
            </a:r>
            <a:endParaRPr b="0" i="0" sz="2800" u="none" cap="none" strike="noStrike">
              <a:solidFill>
                <a:srgbClr val="243A62"/>
              </a:solidFill>
              <a:latin typeface="Arial"/>
              <a:ea typeface="Arial"/>
              <a:cs typeface="Arial"/>
              <a:sym typeface="Arial"/>
            </a:endParaRPr>
          </a:p>
        </p:txBody>
      </p:sp>
      <p:sp>
        <p:nvSpPr>
          <p:cNvPr id="561" name="Google Shape;561;p58"/>
          <p:cNvSpPr/>
          <p:nvPr/>
        </p:nvSpPr>
        <p:spPr>
          <a:xfrm>
            <a:off x="331181" y="876952"/>
            <a:ext cx="8312958" cy="2308284"/>
          </a:xfrm>
          <a:prstGeom prst="rect">
            <a:avLst/>
          </a:prstGeom>
          <a:noFill/>
          <a:ln>
            <a:noFill/>
          </a:ln>
        </p:spPr>
        <p:txBody>
          <a:bodyPr anchorCtr="0" anchor="t" bIns="45700" lIns="91425" spcFirstLastPara="1" rIns="91425" wrap="square" tIns="45700">
            <a:spAutoFit/>
          </a:bodyPr>
          <a:lstStyle/>
          <a:p>
            <a:pPr indent="0" lvl="1"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Terakhir, penulisan Javascript pada URL. Cara ini jarang digunakan, namun kita juga perlu mengetahuinya. Penulisan Javascript pada URL menggunakan protokol Javascript. Misal, cobalah untuk menuliskan kode seperti ini pada URL browser.</a:t>
            </a:r>
            <a:endParaRPr>
              <a:latin typeface="Cambria"/>
              <a:ea typeface="Cambria"/>
              <a:cs typeface="Cambria"/>
              <a:sym typeface="Cambria"/>
            </a:endParaRPr>
          </a:p>
          <a:p>
            <a:pPr indent="0" lvl="1"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1"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1"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1" marL="194728" marR="0" rtl="0" algn="ctr">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Hasilnya, Javascript akan dieksekusi browser.</a:t>
            </a:r>
            <a:endParaRPr b="0" i="0" sz="3600" u="none" cap="none" strike="noStrike">
              <a:solidFill>
                <a:srgbClr val="0C0C0C"/>
              </a:solidFill>
              <a:latin typeface="Verdana"/>
              <a:ea typeface="Verdana"/>
              <a:cs typeface="Verdana"/>
              <a:sym typeface="Verdana"/>
            </a:endParaRPr>
          </a:p>
        </p:txBody>
      </p:sp>
      <p:pic>
        <p:nvPicPr>
          <p:cNvPr id="562" name="Google Shape;562;p58"/>
          <p:cNvPicPr preferRelativeResize="0"/>
          <p:nvPr/>
        </p:nvPicPr>
        <p:blipFill rotWithShape="1">
          <a:blip r:embed="rId6">
            <a:alphaModFix/>
          </a:blip>
          <a:srcRect b="0" l="0" r="0" t="0"/>
          <a:stretch/>
        </p:blipFill>
        <p:spPr>
          <a:xfrm>
            <a:off x="1299587" y="2208627"/>
            <a:ext cx="6376146" cy="49182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5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68" name="Google Shape;568;p5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69" name="Google Shape;569;p59"/>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570" name="Google Shape;570;p59"/>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571" name="Google Shape;571;p59"/>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Output</a:t>
            </a:r>
            <a:endParaRPr b="0" i="0" sz="2800" u="none" cap="none" strike="noStrike">
              <a:solidFill>
                <a:srgbClr val="243A62"/>
              </a:solidFill>
              <a:latin typeface="Arial"/>
              <a:ea typeface="Arial"/>
              <a:cs typeface="Arial"/>
              <a:sym typeface="Arial"/>
            </a:endParaRPr>
          </a:p>
        </p:txBody>
      </p:sp>
      <p:sp>
        <p:nvSpPr>
          <p:cNvPr id="572" name="Google Shape;572;p59"/>
          <p:cNvSpPr/>
          <p:nvPr/>
        </p:nvSpPr>
        <p:spPr>
          <a:xfrm>
            <a:off x="331181" y="876952"/>
            <a:ext cx="8312958" cy="3970277"/>
          </a:xfrm>
          <a:prstGeom prst="rect">
            <a:avLst/>
          </a:prstGeom>
          <a:noFill/>
          <a:ln>
            <a:noFill/>
          </a:ln>
        </p:spPr>
        <p:txBody>
          <a:bodyPr anchorCtr="0" anchor="t" bIns="45700" lIns="91425" spcFirstLastPara="1" rIns="91425" wrap="square" tIns="45700">
            <a:spAutoFit/>
          </a:bodyPr>
          <a:lstStyle/>
          <a:p>
            <a:pPr indent="0" lvl="0" marL="194728" marR="0" rtl="0" algn="ctr">
              <a:lnSpc>
                <a:spcPct val="100000"/>
              </a:lnSpc>
              <a:spcBef>
                <a:spcPts val="0"/>
              </a:spcBef>
              <a:spcAft>
                <a:spcPts val="0"/>
              </a:spcAft>
              <a:buNone/>
            </a:pPr>
            <a:r>
              <a:t/>
            </a:r>
            <a:endParaRPr b="0" i="0" sz="1800" u="none" cap="none" strike="noStrike">
              <a:solidFill>
                <a:srgbClr val="002060"/>
              </a:solidFill>
              <a:latin typeface="Verdana"/>
              <a:ea typeface="Verdana"/>
              <a:cs typeface="Verdana"/>
              <a:sym typeface="Verdana"/>
            </a:endParaRPr>
          </a:p>
          <a:p>
            <a:pPr indent="0" lvl="0" marL="194728" marR="0" rtl="0" algn="ctr">
              <a:lnSpc>
                <a:spcPct val="100000"/>
              </a:lnSpc>
              <a:spcBef>
                <a:spcPts val="0"/>
              </a:spcBef>
              <a:spcAft>
                <a:spcPts val="0"/>
              </a:spcAft>
              <a:buNone/>
            </a:pPr>
            <a:r>
              <a:t/>
            </a:r>
            <a:endParaRPr b="0" i="0" sz="1800" u="none" cap="none" strike="noStrike">
              <a:solidFill>
                <a:srgbClr val="002060"/>
              </a:solidFill>
              <a:latin typeface="Verdana"/>
              <a:ea typeface="Verdana"/>
              <a:cs typeface="Verdana"/>
              <a:sym typeface="Verdana"/>
            </a:endParaRPr>
          </a:p>
          <a:p>
            <a:pPr indent="0" lvl="0" marL="194728" marR="0" rtl="0" algn="ctr">
              <a:lnSpc>
                <a:spcPct val="100000"/>
              </a:lnSpc>
              <a:spcBef>
                <a:spcPts val="0"/>
              </a:spcBef>
              <a:spcAft>
                <a:spcPts val="0"/>
              </a:spcAft>
              <a:buNone/>
            </a:pPr>
            <a:r>
              <a:t/>
            </a:r>
            <a:endParaRPr b="0" i="0" sz="1800" u="none" cap="none" strike="noStrike">
              <a:solidFill>
                <a:srgbClr val="002060"/>
              </a:solidFill>
              <a:latin typeface="Verdana"/>
              <a:ea typeface="Verdana"/>
              <a:cs typeface="Verdana"/>
              <a:sym typeface="Verdana"/>
            </a:endParaRPr>
          </a:p>
          <a:p>
            <a:pPr indent="0" lvl="0" marL="194728" marR="0" rtl="0" algn="ctr">
              <a:lnSpc>
                <a:spcPct val="100000"/>
              </a:lnSpc>
              <a:spcBef>
                <a:spcPts val="0"/>
              </a:spcBef>
              <a:spcAft>
                <a:spcPts val="0"/>
              </a:spcAft>
              <a:buNone/>
            </a:pPr>
            <a:r>
              <a:t/>
            </a:r>
            <a:endParaRPr b="0" i="0" sz="1800" u="none" cap="none" strike="noStrike">
              <a:solidFill>
                <a:srgbClr val="002060"/>
              </a:solidFill>
              <a:latin typeface="Verdana"/>
              <a:ea typeface="Verdana"/>
              <a:cs typeface="Verdana"/>
              <a:sym typeface="Verdana"/>
            </a:endParaRPr>
          </a:p>
          <a:p>
            <a:pPr indent="0" lvl="0" marL="194728" marR="0" rtl="0" algn="ctr">
              <a:lnSpc>
                <a:spcPct val="100000"/>
              </a:lnSpc>
              <a:spcBef>
                <a:spcPts val="0"/>
              </a:spcBef>
              <a:spcAft>
                <a:spcPts val="0"/>
              </a:spcAft>
              <a:buNone/>
            </a:pPr>
            <a:r>
              <a:t/>
            </a:r>
            <a:endParaRPr b="0" i="0" sz="1800" u="none" cap="none" strike="noStrike">
              <a:solidFill>
                <a:srgbClr val="002060"/>
              </a:solidFill>
              <a:latin typeface="Verdana"/>
              <a:ea typeface="Verdana"/>
              <a:cs typeface="Verdana"/>
              <a:sym typeface="Verdana"/>
            </a:endParaRPr>
          </a:p>
          <a:p>
            <a:pPr indent="0" lvl="0" marL="194728" marR="0" rtl="0" algn="ctr">
              <a:lnSpc>
                <a:spcPct val="100000"/>
              </a:lnSpc>
              <a:spcBef>
                <a:spcPts val="0"/>
              </a:spcBef>
              <a:spcAft>
                <a:spcPts val="0"/>
              </a:spcAft>
              <a:buNone/>
            </a:pPr>
            <a:r>
              <a:t/>
            </a:r>
            <a:endParaRPr b="0" i="0" sz="1800" u="none" cap="none" strike="noStrike">
              <a:solidFill>
                <a:srgbClr val="002060"/>
              </a:solidFill>
              <a:latin typeface="Verdana"/>
              <a:ea typeface="Verdana"/>
              <a:cs typeface="Verdana"/>
              <a:sym typeface="Verdana"/>
            </a:endParaRPr>
          </a:p>
          <a:p>
            <a:pPr indent="0" lvl="0" marL="194728" marR="0" rtl="0" algn="ctr">
              <a:lnSpc>
                <a:spcPct val="100000"/>
              </a:lnSpc>
              <a:spcBef>
                <a:spcPts val="0"/>
              </a:spcBef>
              <a:spcAft>
                <a:spcPts val="0"/>
              </a:spcAft>
              <a:buNone/>
            </a:pPr>
            <a:r>
              <a:t/>
            </a:r>
            <a:endParaRPr b="0" i="0" sz="1800" u="none" cap="none" strike="noStrike">
              <a:solidFill>
                <a:srgbClr val="002060"/>
              </a:solidFill>
              <a:latin typeface="Verdana"/>
              <a:ea typeface="Verdana"/>
              <a:cs typeface="Verdana"/>
              <a:sym typeface="Verdana"/>
            </a:endParaRPr>
          </a:p>
          <a:p>
            <a:pPr indent="0" lvl="0" marL="194728" marR="0" rtl="0" algn="ctr">
              <a:lnSpc>
                <a:spcPct val="100000"/>
              </a:lnSpc>
              <a:spcBef>
                <a:spcPts val="0"/>
              </a:spcBef>
              <a:spcAft>
                <a:spcPts val="0"/>
              </a:spcAft>
              <a:buNone/>
            </a:pPr>
            <a:r>
              <a:t/>
            </a:r>
            <a:endParaRPr b="0" i="0" sz="1800" u="none" cap="none" strike="noStrike">
              <a:solidFill>
                <a:srgbClr val="002060"/>
              </a:solidFill>
              <a:latin typeface="Verdana"/>
              <a:ea typeface="Verdana"/>
              <a:cs typeface="Verdana"/>
              <a:sym typeface="Verdana"/>
            </a:endParaRPr>
          </a:p>
          <a:p>
            <a:pPr indent="0" lvl="0" marL="194728" marR="0" rtl="0" algn="ctr">
              <a:lnSpc>
                <a:spcPct val="100000"/>
              </a:lnSpc>
              <a:spcBef>
                <a:spcPts val="0"/>
              </a:spcBef>
              <a:spcAft>
                <a:spcPts val="0"/>
              </a:spcAft>
              <a:buNone/>
            </a:pPr>
            <a:r>
              <a:t/>
            </a:r>
            <a:endParaRPr b="0" i="0" sz="1800" u="none" cap="none" strike="noStrike">
              <a:solidFill>
                <a:srgbClr val="002060"/>
              </a:solidFill>
              <a:latin typeface="Verdana"/>
              <a:ea typeface="Verdana"/>
              <a:cs typeface="Verdana"/>
              <a:sym typeface="Verdana"/>
            </a:endParaRPr>
          </a:p>
          <a:p>
            <a:pPr indent="0" lvl="0" marL="194728" marR="0" rtl="0" algn="ctr">
              <a:lnSpc>
                <a:spcPct val="100000"/>
              </a:lnSpc>
              <a:spcBef>
                <a:spcPts val="0"/>
              </a:spcBef>
              <a:spcAft>
                <a:spcPts val="0"/>
              </a:spcAft>
              <a:buNone/>
            </a:pPr>
            <a:r>
              <a:t/>
            </a:r>
            <a:endParaRPr b="0" i="0" sz="1800" u="none" cap="none" strike="noStrike">
              <a:solidFill>
                <a:srgbClr val="002060"/>
              </a:solidFill>
              <a:latin typeface="Verdana"/>
              <a:ea typeface="Verdana"/>
              <a:cs typeface="Verdana"/>
              <a:sym typeface="Verdana"/>
            </a:endParaRPr>
          </a:p>
          <a:p>
            <a:pPr indent="0" lvl="0" marL="194728" marR="0" rtl="0" algn="ctr">
              <a:lnSpc>
                <a:spcPct val="100000"/>
              </a:lnSpc>
              <a:spcBef>
                <a:spcPts val="0"/>
              </a:spcBef>
              <a:spcAft>
                <a:spcPts val="0"/>
              </a:spcAft>
              <a:buNone/>
            </a:pPr>
            <a:r>
              <a:t/>
            </a:r>
            <a:endParaRPr b="0" i="0" sz="1800" u="none" cap="none" strike="noStrike">
              <a:solidFill>
                <a:srgbClr val="002060"/>
              </a:solidFill>
              <a:latin typeface="Verdana"/>
              <a:ea typeface="Verdana"/>
              <a:cs typeface="Verdana"/>
              <a:sym typeface="Verdana"/>
            </a:endParaRPr>
          </a:p>
          <a:p>
            <a:pPr indent="0" lvl="0" marL="194728" marR="0" rtl="0" algn="ctr">
              <a:lnSpc>
                <a:spcPct val="100000"/>
              </a:lnSpc>
              <a:spcBef>
                <a:spcPts val="0"/>
              </a:spcBef>
              <a:spcAft>
                <a:spcPts val="0"/>
              </a:spcAft>
              <a:buNone/>
            </a:pPr>
            <a:r>
              <a:t/>
            </a:r>
            <a:endParaRPr b="0" i="0" sz="1800" u="none" cap="none" strike="noStrike">
              <a:solidFill>
                <a:srgbClr val="002060"/>
              </a:solidFill>
              <a:latin typeface="Verdana"/>
              <a:ea typeface="Verdana"/>
              <a:cs typeface="Verdana"/>
              <a:sym typeface="Verdana"/>
            </a:endParaRPr>
          </a:p>
          <a:p>
            <a:pPr indent="0" lvl="0" marL="194728" marR="0" rtl="0" algn="ctr">
              <a:lnSpc>
                <a:spcPct val="100000"/>
              </a:lnSpc>
              <a:spcBef>
                <a:spcPts val="0"/>
              </a:spcBef>
              <a:spcAft>
                <a:spcPts val="0"/>
              </a:spcAft>
              <a:buNone/>
            </a:pPr>
            <a:r>
              <a:t/>
            </a:r>
            <a:endParaRPr b="0" i="0" sz="1800" u="none" cap="none" strike="noStrike">
              <a:solidFill>
                <a:srgbClr val="002060"/>
              </a:solidFill>
              <a:latin typeface="Verdana"/>
              <a:ea typeface="Verdana"/>
              <a:cs typeface="Verdana"/>
              <a:sym typeface="Verdana"/>
            </a:endParaRPr>
          </a:p>
          <a:p>
            <a:pPr indent="0" lvl="0" marL="194728" marR="0" rtl="0" algn="ctr">
              <a:lnSpc>
                <a:spcPct val="100000"/>
              </a:lnSpc>
              <a:spcBef>
                <a:spcPts val="0"/>
              </a:spcBef>
              <a:spcAft>
                <a:spcPts val="0"/>
              </a:spcAft>
              <a:buNone/>
            </a:pPr>
            <a:r>
              <a:rPr b="0" i="0" lang="en-US" sz="1800" u="none" cap="none" strike="noStrike">
                <a:solidFill>
                  <a:srgbClr val="002060"/>
                </a:solidFill>
                <a:latin typeface="Verdana"/>
                <a:ea typeface="Verdana"/>
                <a:cs typeface="Verdana"/>
                <a:sym typeface="Verdana"/>
              </a:rPr>
              <a:t>Lalu, bagaimana kita menggunakan cara ini di HTML?</a:t>
            </a:r>
            <a:endParaRPr/>
          </a:p>
        </p:txBody>
      </p:sp>
      <p:pic>
        <p:nvPicPr>
          <p:cNvPr descr="Pemanggilan Javascript pada URL" id="573" name="Google Shape;573;p59"/>
          <p:cNvPicPr preferRelativeResize="0"/>
          <p:nvPr/>
        </p:nvPicPr>
        <p:blipFill rotWithShape="1">
          <a:blip r:embed="rId6">
            <a:alphaModFix/>
          </a:blip>
          <a:srcRect b="0" l="0" r="0" t="0"/>
          <a:stretch/>
        </p:blipFill>
        <p:spPr>
          <a:xfrm>
            <a:off x="976085" y="746434"/>
            <a:ext cx="7023149" cy="353462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6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79" name="Google Shape;579;p6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80" name="Google Shape;580;p60"/>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581" name="Google Shape;581;p60"/>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582" name="Google Shape;582;p60"/>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Cambria"/>
                <a:ea typeface="Cambria"/>
                <a:cs typeface="Cambria"/>
                <a:sym typeface="Cambria"/>
              </a:rPr>
              <a:t>Penulisan JavaScript pada HTML</a:t>
            </a:r>
            <a:endParaRPr i="0" sz="2400" u="none" cap="none" strike="noStrike">
              <a:solidFill>
                <a:srgbClr val="243A62"/>
              </a:solidFill>
              <a:latin typeface="Cambria"/>
              <a:ea typeface="Cambria"/>
              <a:cs typeface="Cambria"/>
              <a:sym typeface="Cambria"/>
            </a:endParaRPr>
          </a:p>
        </p:txBody>
      </p:sp>
      <p:sp>
        <p:nvSpPr>
          <p:cNvPr id="583" name="Google Shape;583;p60"/>
          <p:cNvSpPr/>
          <p:nvPr/>
        </p:nvSpPr>
        <p:spPr>
          <a:xfrm>
            <a:off x="331181" y="876952"/>
            <a:ext cx="8312958" cy="923289"/>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Cara ini bisa kita gunakan pada tag</a:t>
            </a:r>
            <a:r>
              <a:rPr i="0" lang="en-US" sz="1800" u="none" cap="none" strike="noStrike">
                <a:solidFill>
                  <a:srgbClr val="FF0000"/>
                </a:solidFill>
                <a:latin typeface="Cambria"/>
                <a:ea typeface="Cambria"/>
                <a:cs typeface="Cambria"/>
                <a:sym typeface="Cambria"/>
              </a:rPr>
              <a:t> a, </a:t>
            </a:r>
            <a:r>
              <a:rPr i="0" lang="en-US" sz="1800" u="none" cap="none" strike="noStrike">
                <a:solidFill>
                  <a:srgbClr val="0C0C0C"/>
                </a:solidFill>
                <a:latin typeface="Cambria"/>
                <a:ea typeface="Cambria"/>
                <a:cs typeface="Cambria"/>
                <a:sym typeface="Cambria"/>
              </a:rPr>
              <a:t>kemudian mengisi kode javascript pada atribut href. Cara ini bisa menggantikan event onclick.</a:t>
            </a:r>
            <a:endParaRPr>
              <a:latin typeface="Cambria"/>
              <a:ea typeface="Cambria"/>
              <a:cs typeface="Cambria"/>
              <a:sym typeface="Cambria"/>
            </a:endParaRPr>
          </a:p>
        </p:txBody>
      </p:sp>
      <p:pic>
        <p:nvPicPr>
          <p:cNvPr id="584" name="Google Shape;584;p60"/>
          <p:cNvPicPr preferRelativeResize="0"/>
          <p:nvPr/>
        </p:nvPicPr>
        <p:blipFill rotWithShape="1">
          <a:blip r:embed="rId6">
            <a:alphaModFix/>
          </a:blip>
          <a:srcRect b="0" l="0" r="0" t="0"/>
          <a:stretch/>
        </p:blipFill>
        <p:spPr>
          <a:xfrm>
            <a:off x="952353" y="1899351"/>
            <a:ext cx="7070613" cy="39493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6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90" name="Google Shape;590;p6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91" name="Google Shape;591;p61"/>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592" name="Google Shape;592;p61"/>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593" name="Google Shape;593;p61"/>
          <p:cNvSpPr/>
          <p:nvPr/>
        </p:nvSpPr>
        <p:spPr>
          <a:xfrm>
            <a:off x="331181" y="2157112"/>
            <a:ext cx="8312958" cy="912966"/>
          </a:xfrm>
          <a:prstGeom prst="rect">
            <a:avLst/>
          </a:prstGeom>
          <a:noFill/>
          <a:ln>
            <a:noFill/>
          </a:ln>
        </p:spPr>
        <p:txBody>
          <a:bodyPr anchorCtr="0" anchor="t" bIns="45700" lIns="91425" spcFirstLastPara="1" rIns="91425" wrap="square" tIns="45700">
            <a:spAutoFit/>
          </a:bodyPr>
          <a:lstStyle/>
          <a:p>
            <a:pPr indent="0" lvl="0" marL="194728" marR="0" rtl="0" algn="ctr">
              <a:lnSpc>
                <a:spcPct val="100000"/>
              </a:lnSpc>
              <a:spcBef>
                <a:spcPts val="0"/>
              </a:spcBef>
              <a:spcAft>
                <a:spcPts val="0"/>
              </a:spcAft>
              <a:buNone/>
            </a:pPr>
            <a:r>
              <a:rPr b="1" i="0" lang="en-US" sz="5333" u="none" cap="none" strike="noStrike">
                <a:solidFill>
                  <a:srgbClr val="000000"/>
                </a:solidFill>
                <a:latin typeface="Cambria"/>
                <a:ea typeface="Cambria"/>
                <a:cs typeface="Cambria"/>
                <a:sym typeface="Cambria"/>
              </a:rPr>
              <a:t>Menampilkan Output</a:t>
            </a:r>
            <a:endParaRPr i="0" sz="1800" u="none" cap="none" strike="noStrike">
              <a:solidFill>
                <a:srgbClr val="002060"/>
              </a:solidFill>
              <a:latin typeface="Cambria"/>
              <a:ea typeface="Cambria"/>
              <a:cs typeface="Cambria"/>
              <a:sym typeface="Cambri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6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99" name="Google Shape;599;p6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00" name="Google Shape;600;p62"/>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601" name="Google Shape;601;p62"/>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602" name="Google Shape;602;p62"/>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Arial"/>
                <a:ea typeface="Arial"/>
                <a:cs typeface="Arial"/>
                <a:sym typeface="Arial"/>
              </a:rPr>
              <a:t>Menampilkan Output Javascript</a:t>
            </a:r>
            <a:endParaRPr b="0" i="0" sz="2400" u="none" cap="none" strike="noStrike">
              <a:solidFill>
                <a:srgbClr val="243A62"/>
              </a:solidFill>
              <a:latin typeface="Arial"/>
              <a:ea typeface="Arial"/>
              <a:cs typeface="Arial"/>
              <a:sym typeface="Arial"/>
            </a:endParaRPr>
          </a:p>
        </p:txBody>
      </p:sp>
      <p:sp>
        <p:nvSpPr>
          <p:cNvPr id="603" name="Google Shape;603;p62"/>
          <p:cNvSpPr/>
          <p:nvPr/>
        </p:nvSpPr>
        <p:spPr>
          <a:xfrm>
            <a:off x="331181" y="876952"/>
            <a:ext cx="8312958" cy="3416279"/>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Output adalah sebuah tampilan program yang biasanya digunakan untuk memperlihatkan hasil akhir.</a:t>
            </a:r>
            <a:endParaRPr/>
          </a:p>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Output biasanya ditampilkan dalam bentuk teks dengan fungsi print().</a:t>
            </a:r>
            <a:endParaRPr/>
          </a:p>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Ada 4 cara menampilkan output pada Javascript:</a:t>
            </a:r>
            <a:endParaRPr/>
          </a:p>
          <a:p>
            <a:pPr indent="-342900" lvl="0" marL="628650" marR="0" rtl="0" algn="l">
              <a:lnSpc>
                <a:spcPct val="150000"/>
              </a:lnSpc>
              <a:spcBef>
                <a:spcPts val="0"/>
              </a:spcBef>
              <a:spcAft>
                <a:spcPts val="0"/>
              </a:spcAft>
              <a:buSzPts val="1800"/>
              <a:buFont typeface="Verdana"/>
              <a:buAutoNum type="arabicPeriod"/>
            </a:pPr>
            <a:r>
              <a:rPr b="0" i="0" lang="en-US" sz="1800" u="none" cap="none" strike="noStrike">
                <a:solidFill>
                  <a:srgbClr val="0C0C0C"/>
                </a:solidFill>
                <a:latin typeface="Verdana"/>
                <a:ea typeface="Verdana"/>
                <a:cs typeface="Verdana"/>
                <a:sym typeface="Verdana"/>
              </a:rPr>
              <a:t>Fungsi </a:t>
            </a:r>
            <a:r>
              <a:rPr b="0" i="0" lang="en-US" sz="1800" u="none" cap="none" strike="noStrike">
                <a:solidFill>
                  <a:srgbClr val="FF0000"/>
                </a:solidFill>
                <a:latin typeface="Verdana"/>
                <a:ea typeface="Verdana"/>
                <a:cs typeface="Verdana"/>
                <a:sym typeface="Verdana"/>
              </a:rPr>
              <a:t>console.log()</a:t>
            </a:r>
            <a:endParaRPr/>
          </a:p>
          <a:p>
            <a:pPr indent="-342900" lvl="0" marL="628650" marR="0" rtl="0" algn="l">
              <a:lnSpc>
                <a:spcPct val="150000"/>
              </a:lnSpc>
              <a:spcBef>
                <a:spcPts val="0"/>
              </a:spcBef>
              <a:spcAft>
                <a:spcPts val="0"/>
              </a:spcAft>
              <a:buSzPts val="1800"/>
              <a:buFont typeface="Verdana"/>
              <a:buAutoNum type="arabicPeriod"/>
            </a:pPr>
            <a:r>
              <a:rPr b="0" i="0" lang="en-US" sz="1800" u="none" cap="none" strike="noStrike">
                <a:solidFill>
                  <a:srgbClr val="0C0C0C"/>
                </a:solidFill>
                <a:latin typeface="Verdana"/>
                <a:ea typeface="Verdana"/>
                <a:cs typeface="Verdana"/>
                <a:sym typeface="Verdana"/>
              </a:rPr>
              <a:t>Fungsi </a:t>
            </a:r>
            <a:r>
              <a:rPr b="0" i="0" lang="en-US" sz="1800" u="none" cap="none" strike="noStrike">
                <a:solidFill>
                  <a:srgbClr val="FF0000"/>
                </a:solidFill>
                <a:latin typeface="Verdana"/>
                <a:ea typeface="Verdana"/>
                <a:cs typeface="Verdana"/>
                <a:sym typeface="Verdana"/>
              </a:rPr>
              <a:t>alert()</a:t>
            </a:r>
            <a:endParaRPr/>
          </a:p>
          <a:p>
            <a:pPr indent="-342900" lvl="0" marL="628650" marR="0" rtl="0" algn="l">
              <a:lnSpc>
                <a:spcPct val="150000"/>
              </a:lnSpc>
              <a:spcBef>
                <a:spcPts val="0"/>
              </a:spcBef>
              <a:spcAft>
                <a:spcPts val="0"/>
              </a:spcAft>
              <a:buSzPts val="1800"/>
              <a:buFont typeface="Verdana"/>
              <a:buAutoNum type="arabicPeriod"/>
            </a:pPr>
            <a:r>
              <a:rPr b="0" i="0" lang="en-US" sz="1800" u="none" cap="none" strike="noStrike">
                <a:solidFill>
                  <a:srgbClr val="0C0C0C"/>
                </a:solidFill>
                <a:latin typeface="Verdana"/>
                <a:ea typeface="Verdana"/>
                <a:cs typeface="Verdana"/>
                <a:sym typeface="Verdana"/>
              </a:rPr>
              <a:t>Fungsi </a:t>
            </a:r>
            <a:r>
              <a:rPr b="0" i="0" lang="en-US" sz="1800" u="none" cap="none" strike="noStrike">
                <a:solidFill>
                  <a:srgbClr val="FF0000"/>
                </a:solidFill>
                <a:latin typeface="Verdana"/>
                <a:ea typeface="Verdana"/>
                <a:cs typeface="Verdana"/>
                <a:sym typeface="Verdana"/>
              </a:rPr>
              <a:t>document.write()</a:t>
            </a:r>
            <a:endParaRPr/>
          </a:p>
          <a:p>
            <a:pPr indent="-342900" lvl="0" marL="628650" marR="0" rtl="0" algn="l">
              <a:lnSpc>
                <a:spcPct val="150000"/>
              </a:lnSpc>
              <a:spcBef>
                <a:spcPts val="0"/>
              </a:spcBef>
              <a:spcAft>
                <a:spcPts val="0"/>
              </a:spcAft>
              <a:buClr>
                <a:srgbClr val="0C0C0C"/>
              </a:buClr>
              <a:buSzPts val="1800"/>
              <a:buFont typeface="Verdana"/>
              <a:buAutoNum type="arabicPeriod"/>
            </a:pPr>
            <a:r>
              <a:rPr b="0" i="0" lang="en-US" sz="1800" u="none" cap="none" strike="noStrike">
                <a:solidFill>
                  <a:srgbClr val="0C0C0C"/>
                </a:solidFill>
                <a:latin typeface="Verdana"/>
                <a:ea typeface="Verdana"/>
                <a:cs typeface="Verdana"/>
                <a:sym typeface="Verdana"/>
              </a:rPr>
              <a:t>innerHTML</a:t>
            </a:r>
            <a:endParaRPr b="0"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id="608" name="Google Shape;608;p6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09" name="Google Shape;609;p6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10" name="Google Shape;610;p63"/>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611" name="Google Shape;611;p63"/>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612" name="Google Shape;612;p63"/>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Fungsi </a:t>
            </a:r>
            <a:r>
              <a:rPr b="1" i="0" lang="en-US" sz="2800" u="none" cap="none" strike="noStrike">
                <a:solidFill>
                  <a:srgbClr val="FF0000"/>
                </a:solidFill>
                <a:latin typeface="Verdana"/>
                <a:ea typeface="Verdana"/>
                <a:cs typeface="Verdana"/>
                <a:sym typeface="Verdana"/>
              </a:rPr>
              <a:t>console.log()</a:t>
            </a:r>
            <a:endParaRPr b="0" i="0" sz="2800" u="none" cap="none" strike="noStrike">
              <a:solidFill>
                <a:srgbClr val="243A62"/>
              </a:solidFill>
              <a:latin typeface="Arial"/>
              <a:ea typeface="Arial"/>
              <a:cs typeface="Arial"/>
              <a:sym typeface="Arial"/>
            </a:endParaRPr>
          </a:p>
        </p:txBody>
      </p:sp>
      <p:sp>
        <p:nvSpPr>
          <p:cNvPr id="613" name="Google Shape;613;p63"/>
          <p:cNvSpPr/>
          <p:nvPr/>
        </p:nvSpPr>
        <p:spPr>
          <a:xfrm>
            <a:off x="331181" y="876952"/>
            <a:ext cx="8312958" cy="2308284"/>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Fungsi console.log() adalah fungsi untuk menampilkan teks ke console Javascript.</a:t>
            </a:r>
            <a:endParaRPr/>
          </a:p>
          <a:p>
            <a:pPr indent="0" lvl="0"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Contoh penggunaan:</a:t>
            </a:r>
            <a:endParaRPr/>
          </a:p>
          <a:p>
            <a:pPr indent="0" lvl="0"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		</a:t>
            </a:r>
            <a:endParaRPr/>
          </a:p>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		Hasil: </a:t>
            </a:r>
            <a:endParaRPr b="0"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p:txBody>
      </p:sp>
      <p:pic>
        <p:nvPicPr>
          <p:cNvPr id="614" name="Google Shape;614;p63"/>
          <p:cNvPicPr preferRelativeResize="0"/>
          <p:nvPr/>
        </p:nvPicPr>
        <p:blipFill rotWithShape="1">
          <a:blip r:embed="rId6">
            <a:alphaModFix/>
          </a:blip>
          <a:srcRect b="0" l="0" r="0" t="0"/>
          <a:stretch/>
        </p:blipFill>
        <p:spPr>
          <a:xfrm>
            <a:off x="3221750" y="1647542"/>
            <a:ext cx="3707553" cy="513781"/>
          </a:xfrm>
          <a:prstGeom prst="rect">
            <a:avLst/>
          </a:prstGeom>
          <a:noFill/>
          <a:ln>
            <a:noFill/>
          </a:ln>
        </p:spPr>
      </p:pic>
      <p:pic>
        <p:nvPicPr>
          <p:cNvPr descr="Console Javascript" id="615" name="Google Shape;615;p63"/>
          <p:cNvPicPr preferRelativeResize="0"/>
          <p:nvPr/>
        </p:nvPicPr>
        <p:blipFill rotWithShape="1">
          <a:blip r:embed="rId7">
            <a:alphaModFix/>
          </a:blip>
          <a:srcRect b="0" l="0" r="0" t="0"/>
          <a:stretch/>
        </p:blipFill>
        <p:spPr>
          <a:xfrm>
            <a:off x="3221750" y="2540029"/>
            <a:ext cx="3549807" cy="191689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id="620" name="Google Shape;620;p6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21" name="Google Shape;621;p6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22" name="Google Shape;622;p64"/>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623" name="Google Shape;623;p64"/>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624" name="Google Shape;624;p64"/>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Arial"/>
                <a:ea typeface="Arial"/>
                <a:cs typeface="Arial"/>
                <a:sym typeface="Arial"/>
              </a:rPr>
              <a:t>Menampilkan Output Javascript</a:t>
            </a:r>
            <a:endParaRPr b="0" i="0" sz="2400" u="none" cap="none" strike="noStrike">
              <a:solidFill>
                <a:srgbClr val="243A62"/>
              </a:solidFill>
              <a:latin typeface="Arial"/>
              <a:ea typeface="Arial"/>
              <a:cs typeface="Arial"/>
              <a:sym typeface="Arial"/>
            </a:endParaRPr>
          </a:p>
        </p:txBody>
      </p:sp>
      <p:sp>
        <p:nvSpPr>
          <p:cNvPr id="625" name="Google Shape;625;p64"/>
          <p:cNvSpPr/>
          <p:nvPr/>
        </p:nvSpPr>
        <p:spPr>
          <a:xfrm>
            <a:off x="331181" y="876952"/>
            <a:ext cx="4496851" cy="3139281"/>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Fungsi </a:t>
            </a:r>
            <a:r>
              <a:rPr i="0" lang="en-US" sz="1800" u="none" cap="none" strike="noStrike">
                <a:solidFill>
                  <a:srgbClr val="FF0000"/>
                </a:solidFill>
                <a:latin typeface="Cambria"/>
                <a:ea typeface="Cambria"/>
                <a:cs typeface="Cambria"/>
                <a:sym typeface="Cambria"/>
              </a:rPr>
              <a:t>console.log() </a:t>
            </a:r>
            <a:r>
              <a:rPr i="0" lang="en-US" sz="1800" u="none" cap="none" strike="noStrike">
                <a:solidFill>
                  <a:srgbClr val="0C0C0C"/>
                </a:solidFill>
                <a:latin typeface="Cambria"/>
                <a:ea typeface="Cambria"/>
                <a:cs typeface="Cambria"/>
                <a:sym typeface="Cambria"/>
              </a:rPr>
              <a:t>biasanya digunakan untuk debugging. Karena setiap pesaan error di Javascript selalu ditampilkan di dalam Console.</a:t>
            </a:r>
            <a:endParaRPr>
              <a:latin typeface="Cambria"/>
              <a:ea typeface="Cambria"/>
              <a:cs typeface="Cambria"/>
              <a:sym typeface="Cambria"/>
            </a:endParaRPr>
          </a:p>
          <a:p>
            <a:pPr indent="0" lvl="0" marL="194728"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Selain </a:t>
            </a:r>
            <a:r>
              <a:rPr i="0" lang="en-US" sz="1800" u="none" cap="none" strike="noStrike">
                <a:solidFill>
                  <a:srgbClr val="FF0000"/>
                </a:solidFill>
                <a:latin typeface="Cambria"/>
                <a:ea typeface="Cambria"/>
                <a:cs typeface="Cambria"/>
                <a:sym typeface="Cambria"/>
              </a:rPr>
              <a:t>console.log(), </a:t>
            </a:r>
            <a:r>
              <a:rPr i="0" lang="en-US" sz="1800" u="none" cap="none" strike="noStrike">
                <a:solidFill>
                  <a:srgbClr val="0C0C0C"/>
                </a:solidFill>
                <a:latin typeface="Cambria"/>
                <a:ea typeface="Cambria"/>
                <a:cs typeface="Cambria"/>
                <a:sym typeface="Cambria"/>
              </a:rPr>
              <a:t>terdapat juga beberapa fungsi untuk debugging seperti </a:t>
            </a:r>
            <a:r>
              <a:rPr i="0" lang="en-US" sz="1800" u="none" cap="none" strike="noStrike">
                <a:solidFill>
                  <a:srgbClr val="FF0000"/>
                </a:solidFill>
                <a:latin typeface="Cambria"/>
                <a:ea typeface="Cambria"/>
                <a:cs typeface="Cambria"/>
                <a:sym typeface="Cambria"/>
              </a:rPr>
              <a:t>console.debug(), console.info(), console.error(), console.dir(),</a:t>
            </a:r>
            <a:r>
              <a:rPr i="0" lang="en-US" sz="1800" u="none" cap="none" strike="noStrike">
                <a:solidFill>
                  <a:srgbClr val="0C0C0C"/>
                </a:solidFill>
                <a:latin typeface="Cambria"/>
                <a:ea typeface="Cambria"/>
                <a:cs typeface="Cambria"/>
                <a:sym typeface="Cambria"/>
              </a:rPr>
              <a:t> dsb.</a:t>
            </a:r>
            <a:endParaRPr>
              <a:latin typeface="Cambria"/>
              <a:ea typeface="Cambria"/>
              <a:cs typeface="Cambria"/>
              <a:sym typeface="Cambria"/>
            </a:endParaRPr>
          </a:p>
        </p:txBody>
      </p:sp>
      <p:pic>
        <p:nvPicPr>
          <p:cNvPr descr="Fungsi-fungsi dalam console" id="626" name="Google Shape;626;p64"/>
          <p:cNvPicPr preferRelativeResize="0"/>
          <p:nvPr/>
        </p:nvPicPr>
        <p:blipFill rotWithShape="1">
          <a:blip r:embed="rId6">
            <a:alphaModFix/>
          </a:blip>
          <a:srcRect b="0" l="0" r="0" t="0"/>
          <a:stretch/>
        </p:blipFill>
        <p:spPr>
          <a:xfrm>
            <a:off x="4828032" y="876952"/>
            <a:ext cx="3991052" cy="349574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6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32" name="Google Shape;632;p6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33" name="Google Shape;633;p65"/>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634" name="Google Shape;634;p65"/>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635" name="Google Shape;635;p65"/>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Arial"/>
                <a:ea typeface="Arial"/>
                <a:cs typeface="Arial"/>
                <a:sym typeface="Arial"/>
              </a:rPr>
              <a:t>Menampilkan Output Javascript</a:t>
            </a:r>
            <a:endParaRPr b="0" i="0" sz="2400" u="none" cap="none" strike="noStrike">
              <a:solidFill>
                <a:srgbClr val="243A62"/>
              </a:solidFill>
              <a:latin typeface="Arial"/>
              <a:ea typeface="Arial"/>
              <a:cs typeface="Arial"/>
              <a:sym typeface="Arial"/>
            </a:endParaRPr>
          </a:p>
        </p:txBody>
      </p:sp>
      <p:sp>
        <p:nvSpPr>
          <p:cNvPr id="636" name="Google Shape;636;p65"/>
          <p:cNvSpPr/>
          <p:nvPr/>
        </p:nvSpPr>
        <p:spPr>
          <a:xfrm>
            <a:off x="331181" y="876952"/>
            <a:ext cx="8422675" cy="3693278"/>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Fungsi </a:t>
            </a:r>
            <a:r>
              <a:rPr b="0" i="0" lang="en-US" sz="1800" u="none" cap="none" strike="noStrike">
                <a:solidFill>
                  <a:srgbClr val="FF0000"/>
                </a:solidFill>
                <a:latin typeface="Verdana"/>
                <a:ea typeface="Verdana"/>
                <a:cs typeface="Verdana"/>
                <a:sym typeface="Verdana"/>
              </a:rPr>
              <a:t>alert() </a:t>
            </a:r>
            <a:r>
              <a:rPr b="0" i="0" lang="en-US" sz="1800" u="none" cap="none" strike="noStrike">
                <a:solidFill>
                  <a:srgbClr val="0C0C0C"/>
                </a:solidFill>
                <a:latin typeface="Verdana"/>
                <a:ea typeface="Verdana"/>
                <a:cs typeface="Verdana"/>
                <a:sym typeface="Verdana"/>
              </a:rPr>
              <a:t>adalah fungsi untuk menampilkan jendela dialog. Fungsi sebenarnya berada pada objek window.</a:t>
            </a:r>
            <a:endParaRPr/>
          </a:p>
          <a:p>
            <a:pPr indent="0" lvl="0"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Secara lengkap bisa ditulis seperti ini:</a:t>
            </a:r>
            <a:endParaRPr/>
          </a:p>
          <a:p>
            <a:pPr indent="0" lvl="0"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Bisa juga ditulis </a:t>
            </a:r>
            <a:r>
              <a:rPr b="0" i="0" lang="en-US" sz="1800" u="none" cap="none" strike="noStrike">
                <a:solidFill>
                  <a:srgbClr val="FF0000"/>
                </a:solidFill>
                <a:latin typeface="Verdana"/>
                <a:ea typeface="Verdana"/>
                <a:cs typeface="Verdana"/>
                <a:sym typeface="Verdana"/>
              </a:rPr>
              <a:t>alert() </a:t>
            </a:r>
            <a:r>
              <a:rPr b="0" i="0" lang="en-US" sz="1800" u="none" cap="none" strike="noStrike">
                <a:solidFill>
                  <a:srgbClr val="0C0C0C"/>
                </a:solidFill>
                <a:latin typeface="Verdana"/>
                <a:ea typeface="Verdana"/>
                <a:cs typeface="Verdana"/>
                <a:sym typeface="Verdana"/>
              </a:rPr>
              <a:t>saja seperti ini:</a:t>
            </a:r>
            <a:endParaRPr/>
          </a:p>
          <a:p>
            <a:pPr indent="0" lvl="0"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Fungsi </a:t>
            </a:r>
            <a:r>
              <a:rPr b="0" i="0" lang="en-US" sz="1800" u="none" cap="none" strike="noStrike">
                <a:solidFill>
                  <a:srgbClr val="FF0000"/>
                </a:solidFill>
                <a:latin typeface="Verdana"/>
                <a:ea typeface="Verdana"/>
                <a:cs typeface="Verdana"/>
                <a:sym typeface="Verdana"/>
              </a:rPr>
              <a:t>alert()</a:t>
            </a:r>
            <a:r>
              <a:rPr b="0" i="0" lang="en-US" sz="1800" u="none" cap="none" strike="noStrike">
                <a:solidFill>
                  <a:srgbClr val="0C0C0C"/>
                </a:solidFill>
                <a:latin typeface="Verdana"/>
                <a:ea typeface="Verdana"/>
                <a:cs typeface="Verdana"/>
                <a:sym typeface="Verdana"/>
              </a:rPr>
              <a:t>, hanya bisa digunakan di dalam browser saja. Sedangkan pada Nodejs fungsi ini tidak ada.</a:t>
            </a:r>
            <a:endParaRPr/>
          </a:p>
        </p:txBody>
      </p:sp>
      <p:pic>
        <p:nvPicPr>
          <p:cNvPr id="637" name="Google Shape;637;p65"/>
          <p:cNvPicPr preferRelativeResize="0"/>
          <p:nvPr/>
        </p:nvPicPr>
        <p:blipFill rotWithShape="1">
          <a:blip r:embed="rId6">
            <a:alphaModFix/>
          </a:blip>
          <a:srcRect b="0" l="0" r="0" t="0"/>
          <a:stretch/>
        </p:blipFill>
        <p:spPr>
          <a:xfrm>
            <a:off x="664015" y="2153215"/>
            <a:ext cx="5069260" cy="631336"/>
          </a:xfrm>
          <a:prstGeom prst="rect">
            <a:avLst/>
          </a:prstGeom>
          <a:noFill/>
          <a:ln>
            <a:noFill/>
          </a:ln>
        </p:spPr>
      </p:pic>
      <p:pic>
        <p:nvPicPr>
          <p:cNvPr id="638" name="Google Shape;638;p65"/>
          <p:cNvPicPr preferRelativeResize="0"/>
          <p:nvPr/>
        </p:nvPicPr>
        <p:blipFill rotWithShape="1">
          <a:blip r:embed="rId7">
            <a:alphaModFix/>
          </a:blip>
          <a:srcRect b="0" l="0" r="0" t="0"/>
          <a:stretch/>
        </p:blipFill>
        <p:spPr>
          <a:xfrm>
            <a:off x="664015" y="3295171"/>
            <a:ext cx="3486695" cy="52300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p6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44" name="Google Shape;644;p6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45" name="Google Shape;645;p66"/>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646" name="Google Shape;646;p66"/>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647" name="Google Shape;647;p66"/>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Arial"/>
                <a:ea typeface="Arial"/>
                <a:cs typeface="Arial"/>
                <a:sym typeface="Arial"/>
              </a:rPr>
              <a:t>Menampilkan Output Javascript</a:t>
            </a:r>
            <a:endParaRPr b="0" i="0" sz="2400" u="none" cap="none" strike="noStrike">
              <a:solidFill>
                <a:srgbClr val="243A62"/>
              </a:solidFill>
              <a:latin typeface="Arial"/>
              <a:ea typeface="Arial"/>
              <a:cs typeface="Arial"/>
              <a:sym typeface="Arial"/>
            </a:endParaRPr>
          </a:p>
        </p:txBody>
      </p:sp>
      <p:sp>
        <p:nvSpPr>
          <p:cNvPr id="648" name="Google Shape;648;p66"/>
          <p:cNvSpPr/>
          <p:nvPr/>
        </p:nvSpPr>
        <p:spPr>
          <a:xfrm>
            <a:off x="331181" y="876952"/>
            <a:ext cx="8422675" cy="646290"/>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Contoh penggunaan fungsi </a:t>
            </a:r>
            <a:r>
              <a:rPr b="0" i="0" lang="en-US" sz="1800" u="none" cap="none" strike="noStrike">
                <a:solidFill>
                  <a:srgbClr val="FF0000"/>
                </a:solidFill>
                <a:latin typeface="Verdana"/>
                <a:ea typeface="Verdana"/>
                <a:cs typeface="Verdana"/>
                <a:sym typeface="Verdana"/>
              </a:rPr>
              <a:t>alert():</a:t>
            </a:r>
            <a:endParaRPr/>
          </a:p>
          <a:p>
            <a:pPr indent="0" lvl="0"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p:txBody>
      </p:sp>
      <p:pic>
        <p:nvPicPr>
          <p:cNvPr id="649" name="Google Shape;649;p66"/>
          <p:cNvPicPr preferRelativeResize="0"/>
          <p:nvPr/>
        </p:nvPicPr>
        <p:blipFill rotWithShape="1">
          <a:blip r:embed="rId6">
            <a:alphaModFix/>
          </a:blip>
          <a:srcRect b="0" l="0" r="0" t="0"/>
          <a:stretch/>
        </p:blipFill>
        <p:spPr>
          <a:xfrm>
            <a:off x="1932529" y="1394239"/>
            <a:ext cx="5219977" cy="32526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6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55" name="Google Shape;655;p6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56" name="Google Shape;656;p67"/>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657" name="Google Shape;657;p67"/>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658" name="Google Shape;658;p67"/>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Arial"/>
                <a:ea typeface="Arial"/>
                <a:cs typeface="Arial"/>
                <a:sym typeface="Arial"/>
              </a:rPr>
              <a:t>Menampilkan Output Javascript</a:t>
            </a:r>
            <a:endParaRPr b="0" i="0" sz="2400" u="none" cap="none" strike="noStrike">
              <a:solidFill>
                <a:srgbClr val="243A62"/>
              </a:solidFill>
              <a:latin typeface="Arial"/>
              <a:ea typeface="Arial"/>
              <a:cs typeface="Arial"/>
              <a:sym typeface="Arial"/>
            </a:endParaRPr>
          </a:p>
        </p:txBody>
      </p:sp>
      <p:sp>
        <p:nvSpPr>
          <p:cNvPr id="659" name="Google Shape;659;p67"/>
          <p:cNvSpPr/>
          <p:nvPr/>
        </p:nvSpPr>
        <p:spPr>
          <a:xfrm>
            <a:off x="331181" y="876952"/>
            <a:ext cx="8422675" cy="369291"/>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Hasil:</a:t>
            </a:r>
            <a:endParaRPr b="0" i="0" sz="1800" u="none" cap="none" strike="noStrike">
              <a:solidFill>
                <a:srgbClr val="0C0C0C"/>
              </a:solidFill>
              <a:latin typeface="Verdana"/>
              <a:ea typeface="Verdana"/>
              <a:cs typeface="Verdana"/>
              <a:sym typeface="Verdana"/>
            </a:endParaRPr>
          </a:p>
        </p:txBody>
      </p:sp>
      <p:pic>
        <p:nvPicPr>
          <p:cNvPr descr="Contoh penggunaan alert" id="660" name="Google Shape;660;p67"/>
          <p:cNvPicPr preferRelativeResize="0"/>
          <p:nvPr/>
        </p:nvPicPr>
        <p:blipFill rotWithShape="1">
          <a:blip r:embed="rId6">
            <a:alphaModFix/>
          </a:blip>
          <a:srcRect b="0" l="0" r="0" t="0"/>
          <a:stretch/>
        </p:blipFill>
        <p:spPr>
          <a:xfrm>
            <a:off x="1244800" y="1314437"/>
            <a:ext cx="6717355" cy="35266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1" name="Google Shape;131;p2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32" name="Google Shape;132;p23"/>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33" name="Google Shape;133;p23"/>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134" name="Google Shape;134;p23"/>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Cambria"/>
                <a:ea typeface="Cambria"/>
                <a:cs typeface="Cambria"/>
                <a:sym typeface="Cambria"/>
              </a:rPr>
              <a:t>Review Tools Dasar Pemrograman</a:t>
            </a:r>
            <a:endParaRPr i="0" sz="2400" u="none" cap="none" strike="noStrike">
              <a:solidFill>
                <a:srgbClr val="243A62"/>
              </a:solidFill>
              <a:latin typeface="Cambria"/>
              <a:ea typeface="Cambria"/>
              <a:cs typeface="Cambria"/>
              <a:sym typeface="Cambria"/>
            </a:endParaRPr>
          </a:p>
        </p:txBody>
      </p:sp>
      <p:sp>
        <p:nvSpPr>
          <p:cNvPr id="135" name="Google Shape;135;p23"/>
          <p:cNvSpPr/>
          <p:nvPr/>
        </p:nvSpPr>
        <p:spPr>
          <a:xfrm>
            <a:off x="331180" y="876953"/>
            <a:ext cx="4437590" cy="4016444"/>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C0C0C"/>
              </a:buClr>
              <a:buSzPts val="1700"/>
              <a:buFont typeface="Cambria"/>
              <a:buChar char="❖"/>
            </a:pPr>
            <a:r>
              <a:rPr i="0" lang="en-US" sz="1700" u="none" cap="none" strike="noStrike">
                <a:solidFill>
                  <a:srgbClr val="0C0C0C"/>
                </a:solidFill>
                <a:latin typeface="Cambria"/>
                <a:ea typeface="Cambria"/>
                <a:cs typeface="Cambria"/>
                <a:sym typeface="Cambria"/>
              </a:rPr>
              <a:t>HTML (HyperText Markup Language) yaitu bahasa pemrograman  standar yang digunakan untuk membuat sebuah halaman web, yang kemudian dapat diakses untuk menampilkan berbagai informasi di dalam sebuah penjelajah web Internet (Browser).</a:t>
            </a:r>
            <a:endParaRPr>
              <a:latin typeface="Cambria"/>
              <a:ea typeface="Cambria"/>
              <a:cs typeface="Cambria"/>
              <a:sym typeface="Cambria"/>
            </a:endParaRPr>
          </a:p>
          <a:p>
            <a:pPr indent="-342900" lvl="0" marL="342900" marR="0" rtl="0" algn="just">
              <a:lnSpc>
                <a:spcPct val="100000"/>
              </a:lnSpc>
              <a:spcBef>
                <a:spcPts val="0"/>
              </a:spcBef>
              <a:spcAft>
                <a:spcPts val="0"/>
              </a:spcAft>
              <a:buClr>
                <a:srgbClr val="0C0C0C"/>
              </a:buClr>
              <a:buSzPts val="1700"/>
              <a:buFont typeface="Cambria"/>
              <a:buChar char="❖"/>
            </a:pPr>
            <a:r>
              <a:rPr i="0" lang="en-US" sz="1700" u="none" cap="none" strike="noStrike">
                <a:solidFill>
                  <a:srgbClr val="0C0C0C"/>
                </a:solidFill>
                <a:latin typeface="Cambria"/>
                <a:ea typeface="Cambria"/>
                <a:cs typeface="Cambria"/>
                <a:sym typeface="Cambria"/>
              </a:rPr>
              <a:t>CSS (Cascading Style Sheets) berisi rangkaian instruksi yang menentukan bagiamana suatu text akan tertampil di halaman web.</a:t>
            </a:r>
            <a:endParaRPr>
              <a:latin typeface="Cambria"/>
              <a:ea typeface="Cambria"/>
              <a:cs typeface="Cambria"/>
              <a:sym typeface="Cambria"/>
            </a:endParaRPr>
          </a:p>
          <a:p>
            <a:pPr indent="-342900" lvl="0" marL="342900" marR="0" rtl="0" algn="just">
              <a:lnSpc>
                <a:spcPct val="100000"/>
              </a:lnSpc>
              <a:spcBef>
                <a:spcPts val="0"/>
              </a:spcBef>
              <a:spcAft>
                <a:spcPts val="0"/>
              </a:spcAft>
              <a:buClr>
                <a:srgbClr val="0C0C0C"/>
              </a:buClr>
              <a:buSzPts val="1700"/>
              <a:buFont typeface="Cambria"/>
              <a:buChar char="❖"/>
            </a:pPr>
            <a:r>
              <a:rPr i="0" lang="en-US" sz="1700" u="none" cap="none" strike="noStrike">
                <a:solidFill>
                  <a:srgbClr val="0C0C0C"/>
                </a:solidFill>
                <a:latin typeface="Cambria"/>
                <a:ea typeface="Cambria"/>
                <a:cs typeface="Cambria"/>
                <a:sym typeface="Cambria"/>
              </a:rPr>
              <a:t>JavaScript adalah bahasa pemrograman web yang bersifat Client Side Programming Language, yang pemrosesannya dilakukan oleh client.</a:t>
            </a:r>
            <a:endParaRPr>
              <a:latin typeface="Cambria"/>
              <a:ea typeface="Cambria"/>
              <a:cs typeface="Cambria"/>
              <a:sym typeface="Cambria"/>
            </a:endParaRPr>
          </a:p>
        </p:txBody>
      </p:sp>
      <p:pic>
        <p:nvPicPr>
          <p:cNvPr id="136" name="Google Shape;136;p23"/>
          <p:cNvPicPr preferRelativeResize="0"/>
          <p:nvPr/>
        </p:nvPicPr>
        <p:blipFill rotWithShape="1">
          <a:blip r:embed="rId6">
            <a:alphaModFix/>
          </a:blip>
          <a:srcRect b="0" l="0" r="0" t="0"/>
          <a:stretch/>
        </p:blipFill>
        <p:spPr>
          <a:xfrm>
            <a:off x="4768770" y="899879"/>
            <a:ext cx="3869045" cy="386904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6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66" name="Google Shape;666;p6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67" name="Google Shape;667;p68"/>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668" name="Google Shape;668;p68"/>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669" name="Google Shape;669;p6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Fungsi </a:t>
            </a:r>
            <a:r>
              <a:rPr b="1" i="0" lang="en-US" sz="2800" u="none" cap="none" strike="noStrike">
                <a:solidFill>
                  <a:srgbClr val="FF0000"/>
                </a:solidFill>
                <a:latin typeface="Cambria"/>
                <a:ea typeface="Cambria"/>
                <a:cs typeface="Cambria"/>
                <a:sym typeface="Cambria"/>
              </a:rPr>
              <a:t>document.write() </a:t>
            </a:r>
            <a:endParaRPr i="0" sz="2800" u="none" cap="none" strike="noStrike">
              <a:solidFill>
                <a:srgbClr val="243A62"/>
              </a:solidFill>
              <a:latin typeface="Cambria"/>
              <a:ea typeface="Cambria"/>
              <a:cs typeface="Cambria"/>
              <a:sym typeface="Cambria"/>
            </a:endParaRPr>
          </a:p>
        </p:txBody>
      </p:sp>
      <p:sp>
        <p:nvSpPr>
          <p:cNvPr id="670" name="Google Shape;670;p68"/>
          <p:cNvSpPr/>
          <p:nvPr/>
        </p:nvSpPr>
        <p:spPr>
          <a:xfrm>
            <a:off x="331182" y="876952"/>
            <a:ext cx="3871528" cy="3139281"/>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Objek document adalah objek yang mewakili dokumen HTML di dalam Javascript.</a:t>
            </a:r>
            <a:endParaRPr>
              <a:latin typeface="Cambria"/>
              <a:ea typeface="Cambria"/>
              <a:cs typeface="Cambria"/>
              <a:sym typeface="Cambria"/>
            </a:endParaRPr>
          </a:p>
          <a:p>
            <a:pPr indent="0" lvl="0" marL="194728" marR="0" rtl="0" algn="just">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Dalam objek document, terdapat fungsi </a:t>
            </a:r>
            <a:r>
              <a:rPr i="0" lang="en-US" sz="1800" u="none" cap="none" strike="noStrike">
                <a:solidFill>
                  <a:srgbClr val="FF0000"/>
                </a:solidFill>
                <a:latin typeface="Cambria"/>
                <a:ea typeface="Cambria"/>
                <a:cs typeface="Cambria"/>
                <a:sym typeface="Cambria"/>
              </a:rPr>
              <a:t>write() </a:t>
            </a:r>
            <a:r>
              <a:rPr i="0" lang="en-US" sz="1800" u="none" cap="none" strike="noStrike">
                <a:solidFill>
                  <a:srgbClr val="0C0C0C"/>
                </a:solidFill>
                <a:latin typeface="Cambria"/>
                <a:ea typeface="Cambria"/>
                <a:cs typeface="Cambria"/>
                <a:sym typeface="Cambria"/>
              </a:rPr>
              <a:t>untuk menulis sesuatu ke dokumen HTML.</a:t>
            </a:r>
            <a:endParaRPr>
              <a:latin typeface="Cambria"/>
              <a:ea typeface="Cambria"/>
              <a:cs typeface="Cambria"/>
              <a:sym typeface="Cambria"/>
            </a:endParaRPr>
          </a:p>
          <a:p>
            <a:pPr indent="0" lvl="0" marL="194728"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Contoh:</a:t>
            </a:r>
            <a:endParaRPr>
              <a:latin typeface="Cambria"/>
              <a:ea typeface="Cambria"/>
              <a:cs typeface="Cambria"/>
              <a:sym typeface="Cambria"/>
            </a:endParaRPr>
          </a:p>
          <a:p>
            <a:pPr indent="0" lvl="0" marL="194728" marR="0" rtl="0" algn="just">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just">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p:txBody>
      </p:sp>
      <p:pic>
        <p:nvPicPr>
          <p:cNvPr id="671" name="Google Shape;671;p68"/>
          <p:cNvPicPr preferRelativeResize="0"/>
          <p:nvPr/>
        </p:nvPicPr>
        <p:blipFill rotWithShape="1">
          <a:blip r:embed="rId6">
            <a:alphaModFix/>
          </a:blip>
          <a:srcRect b="0" l="0" r="0" t="0"/>
          <a:stretch/>
        </p:blipFill>
        <p:spPr>
          <a:xfrm>
            <a:off x="4202709" y="872235"/>
            <a:ext cx="4650789" cy="337671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6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77" name="Google Shape;677;p6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78" name="Google Shape;678;p69"/>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679" name="Google Shape;679;p69"/>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680" name="Google Shape;680;p69"/>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Cambria"/>
                <a:ea typeface="Cambria"/>
                <a:cs typeface="Cambria"/>
                <a:sym typeface="Cambria"/>
              </a:rPr>
              <a:t>Menampilkan Output Javascript</a:t>
            </a:r>
            <a:endParaRPr i="0" sz="2400" u="none" cap="none" strike="noStrike">
              <a:solidFill>
                <a:srgbClr val="243A62"/>
              </a:solidFill>
              <a:latin typeface="Cambria"/>
              <a:ea typeface="Cambria"/>
              <a:cs typeface="Cambria"/>
              <a:sym typeface="Cambria"/>
            </a:endParaRPr>
          </a:p>
        </p:txBody>
      </p:sp>
      <p:sp>
        <p:nvSpPr>
          <p:cNvPr id="681" name="Google Shape;681;p69"/>
          <p:cNvSpPr/>
          <p:nvPr/>
        </p:nvSpPr>
        <p:spPr>
          <a:xfrm>
            <a:off x="331181" y="876952"/>
            <a:ext cx="8422675" cy="3693278"/>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Hasil:</a:t>
            </a:r>
            <a:endParaRPr>
              <a:latin typeface="Cambria"/>
              <a:ea typeface="Cambria"/>
              <a:cs typeface="Cambria"/>
              <a:sym typeface="Cambria"/>
            </a:endParaRPr>
          </a:p>
          <a:p>
            <a:pPr indent="0" lvl="0" marL="194728"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Selain fungsi </a:t>
            </a:r>
            <a:r>
              <a:rPr i="0" lang="en-US" sz="1800" u="none" cap="none" strike="noStrike">
                <a:solidFill>
                  <a:srgbClr val="FF0000"/>
                </a:solidFill>
                <a:latin typeface="Cambria"/>
                <a:ea typeface="Cambria"/>
                <a:cs typeface="Cambria"/>
                <a:sym typeface="Cambria"/>
              </a:rPr>
              <a:t>write(), </a:t>
            </a:r>
            <a:r>
              <a:rPr i="0" lang="en-US" sz="1800" u="none" cap="none" strike="noStrike">
                <a:solidFill>
                  <a:srgbClr val="0C0C0C"/>
                </a:solidFill>
                <a:latin typeface="Cambria"/>
                <a:ea typeface="Cambria"/>
                <a:cs typeface="Cambria"/>
                <a:sym typeface="Cambria"/>
              </a:rPr>
              <a:t>objek document juga menyediakan berbagai macam fungsi untuk manipulasi dokumen HTML.</a:t>
            </a:r>
            <a:endParaRPr>
              <a:latin typeface="Cambria"/>
              <a:ea typeface="Cambria"/>
              <a:cs typeface="Cambria"/>
              <a:sym typeface="Cambria"/>
            </a:endParaRPr>
          </a:p>
        </p:txBody>
      </p:sp>
      <p:pic>
        <p:nvPicPr>
          <p:cNvPr descr="Contoh output ke dokuemen HTML" id="682" name="Google Shape;682;p69"/>
          <p:cNvPicPr preferRelativeResize="0"/>
          <p:nvPr/>
        </p:nvPicPr>
        <p:blipFill rotWithShape="1">
          <a:blip r:embed="rId6">
            <a:alphaModFix/>
          </a:blip>
          <a:srcRect b="0" l="0" r="0" t="0"/>
          <a:stretch/>
        </p:blipFill>
        <p:spPr>
          <a:xfrm>
            <a:off x="1910077" y="899878"/>
            <a:ext cx="5264881" cy="276406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7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88" name="Google Shape;688;p7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89" name="Google Shape;689;p70"/>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690" name="Google Shape;690;p70"/>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691" name="Google Shape;691;p70"/>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Menggunakan </a:t>
            </a:r>
            <a:r>
              <a:rPr b="1" i="0" lang="en-US" sz="2800" u="none" cap="none" strike="noStrike">
                <a:solidFill>
                  <a:srgbClr val="FF0000"/>
                </a:solidFill>
                <a:latin typeface="Verdana"/>
                <a:ea typeface="Verdana"/>
                <a:cs typeface="Verdana"/>
                <a:sym typeface="Verdana"/>
              </a:rPr>
              <a:t>innerHTML</a:t>
            </a:r>
            <a:endParaRPr b="0" i="0" sz="2800" u="none" cap="none" strike="noStrike">
              <a:solidFill>
                <a:srgbClr val="243A62"/>
              </a:solidFill>
              <a:latin typeface="Arial"/>
              <a:ea typeface="Arial"/>
              <a:cs typeface="Arial"/>
              <a:sym typeface="Arial"/>
            </a:endParaRPr>
          </a:p>
        </p:txBody>
      </p:sp>
      <p:sp>
        <p:nvSpPr>
          <p:cNvPr id="692" name="Google Shape;692;p70"/>
          <p:cNvSpPr/>
          <p:nvPr/>
        </p:nvSpPr>
        <p:spPr>
          <a:xfrm>
            <a:off x="331182" y="876952"/>
            <a:ext cx="3871528" cy="2308284"/>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innerHTML adalah sebuah atribut di dalam (objek) elemen HTML yang berisi string HTML.</a:t>
            </a:r>
            <a:endParaRPr/>
          </a:p>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Dengan innerHTML, kita dapat menampilkan output ke elemen yang lebih spesifik.</a:t>
            </a:r>
            <a:endParaRPr/>
          </a:p>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Contoh:</a:t>
            </a:r>
            <a:endParaRPr/>
          </a:p>
        </p:txBody>
      </p:sp>
      <p:pic>
        <p:nvPicPr>
          <p:cNvPr id="693" name="Google Shape;693;p70"/>
          <p:cNvPicPr preferRelativeResize="0"/>
          <p:nvPr/>
        </p:nvPicPr>
        <p:blipFill rotWithShape="1">
          <a:blip r:embed="rId6">
            <a:alphaModFix/>
          </a:blip>
          <a:srcRect b="0" l="0" r="0" t="0"/>
          <a:stretch/>
        </p:blipFill>
        <p:spPr>
          <a:xfrm>
            <a:off x="4202710" y="876952"/>
            <a:ext cx="4514570" cy="397635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7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99" name="Google Shape;699;p7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00" name="Google Shape;700;p71"/>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701" name="Google Shape;701;p71"/>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702" name="Google Shape;702;p71"/>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Arial"/>
                <a:ea typeface="Arial"/>
                <a:cs typeface="Arial"/>
                <a:sym typeface="Arial"/>
              </a:rPr>
              <a:t>Menampilkan Output Javascript</a:t>
            </a:r>
            <a:endParaRPr b="0" i="0" sz="2400" u="none" cap="none" strike="noStrike">
              <a:solidFill>
                <a:srgbClr val="243A62"/>
              </a:solidFill>
              <a:latin typeface="Arial"/>
              <a:ea typeface="Arial"/>
              <a:cs typeface="Arial"/>
              <a:sym typeface="Arial"/>
            </a:endParaRPr>
          </a:p>
        </p:txBody>
      </p:sp>
      <p:sp>
        <p:nvSpPr>
          <p:cNvPr id="703" name="Google Shape;703;p71"/>
          <p:cNvSpPr/>
          <p:nvPr/>
        </p:nvSpPr>
        <p:spPr>
          <a:xfrm>
            <a:off x="331181" y="876952"/>
            <a:ext cx="8422675" cy="369291"/>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Hasil:</a:t>
            </a:r>
            <a:endParaRPr/>
          </a:p>
        </p:txBody>
      </p:sp>
      <p:pic>
        <p:nvPicPr>
          <p:cNvPr descr="Conto penggunaan innerHTML" id="704" name="Google Shape;704;p71"/>
          <p:cNvPicPr preferRelativeResize="0"/>
          <p:nvPr/>
        </p:nvPicPr>
        <p:blipFill rotWithShape="1">
          <a:blip r:embed="rId6">
            <a:alphaModFix/>
          </a:blip>
          <a:srcRect b="0" l="0" r="0" t="0"/>
          <a:stretch/>
        </p:blipFill>
        <p:spPr>
          <a:xfrm>
            <a:off x="1177018" y="1412050"/>
            <a:ext cx="6731000" cy="3429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p7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10" name="Google Shape;710;p7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11" name="Google Shape;711;p72"/>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712" name="Google Shape;712;p72"/>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713" name="Google Shape;713;p7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Pengenalan</a:t>
            </a:r>
            <a:endParaRPr b="0" i="0" sz="2800" u="none" cap="none" strike="noStrike">
              <a:solidFill>
                <a:srgbClr val="243A62"/>
              </a:solidFill>
              <a:latin typeface="Arial"/>
              <a:ea typeface="Arial"/>
              <a:cs typeface="Arial"/>
              <a:sym typeface="Arial"/>
            </a:endParaRPr>
          </a:p>
        </p:txBody>
      </p:sp>
      <p:sp>
        <p:nvSpPr>
          <p:cNvPr id="714" name="Google Shape;714;p72"/>
          <p:cNvSpPr/>
          <p:nvPr/>
        </p:nvSpPr>
        <p:spPr>
          <a:xfrm>
            <a:off x="331181" y="876952"/>
            <a:ext cx="8422675" cy="1338788"/>
          </a:xfrm>
          <a:prstGeom prst="rect">
            <a:avLst/>
          </a:prstGeom>
          <a:noFill/>
          <a:ln>
            <a:noFill/>
          </a:ln>
        </p:spPr>
        <p:txBody>
          <a:bodyPr anchorCtr="0" anchor="t" bIns="45700" lIns="91425" spcFirstLastPara="1" rIns="91425" wrap="square" tIns="45700">
            <a:spAutoFit/>
          </a:bodyPr>
          <a:lstStyle/>
          <a:p>
            <a:pPr indent="0" lvl="0" marL="194728" marR="0" rtl="0" algn="just">
              <a:lnSpc>
                <a:spcPct val="150000"/>
              </a:lnSpc>
              <a:spcBef>
                <a:spcPts val="0"/>
              </a:spcBef>
              <a:spcAft>
                <a:spcPts val="0"/>
              </a:spcAft>
              <a:buNone/>
            </a:pPr>
            <a:r>
              <a:rPr b="0" i="0" lang="en-US" sz="1800" u="none" cap="none" strike="noStrike">
                <a:solidFill>
                  <a:srgbClr val="0C0C0C"/>
                </a:solidFill>
                <a:latin typeface="Verdana"/>
                <a:ea typeface="Verdana"/>
                <a:cs typeface="Verdana"/>
                <a:sym typeface="Verdana"/>
              </a:rPr>
              <a:t>Variabel adalah sebuah nama yang mewakili sebuah nilai. Variabel bisa diisi dengan berbagai macam nilai seperti string (teks), number (angka), objek, array, dan sebagainya.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id="719" name="Google Shape;719;p7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20" name="Google Shape;720;p7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21" name="Google Shape;721;p73"/>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722" name="Google Shape;722;p73"/>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723" name="Google Shape;723;p73"/>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Arial"/>
                <a:ea typeface="Arial"/>
                <a:cs typeface="Arial"/>
                <a:sym typeface="Arial"/>
              </a:rPr>
              <a:t>Cara Membuat Variabel di Javascript</a:t>
            </a:r>
            <a:endParaRPr b="0" i="0" sz="2400" u="none" cap="none" strike="noStrike">
              <a:solidFill>
                <a:srgbClr val="243A62"/>
              </a:solidFill>
              <a:latin typeface="Arial"/>
              <a:ea typeface="Arial"/>
              <a:cs typeface="Arial"/>
              <a:sym typeface="Arial"/>
            </a:endParaRPr>
          </a:p>
        </p:txBody>
      </p:sp>
      <p:sp>
        <p:nvSpPr>
          <p:cNvPr id="724" name="Google Shape;724;p73"/>
          <p:cNvSpPr/>
          <p:nvPr/>
        </p:nvSpPr>
        <p:spPr>
          <a:xfrm>
            <a:off x="331181" y="876952"/>
            <a:ext cx="8422675" cy="2308284"/>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Cara membuat variabel yang umum digunakan di javascript adalah menggunakan kata kunci var lalu diikuti dengan nama variabel dan nilainya.</a:t>
            </a:r>
            <a:endParaRPr/>
          </a:p>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Contoh:</a:t>
            </a:r>
            <a:endParaRPr/>
          </a:p>
          <a:p>
            <a:pPr indent="0" lvl="0" marL="194728" marR="0" rtl="0" algn="l">
              <a:lnSpc>
                <a:spcPct val="100000"/>
              </a:lnSpc>
              <a:spcBef>
                <a:spcPts val="0"/>
              </a:spcBef>
              <a:spcAft>
                <a:spcPts val="0"/>
              </a:spcAft>
              <a:buNone/>
            </a:pPr>
            <a:r>
              <a:t/>
            </a:r>
            <a:endParaRPr b="1"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t/>
            </a:r>
            <a:endParaRPr b="1" i="0" sz="1800" u="none" cap="none" strike="noStrike">
              <a:solidFill>
                <a:srgbClr val="0C0C0C"/>
              </a:solidFill>
              <a:latin typeface="Verdana"/>
              <a:ea typeface="Verdana"/>
              <a:cs typeface="Verdana"/>
              <a:sym typeface="Verdana"/>
            </a:endParaRPr>
          </a:p>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Pada contoh di atas, kita membuat variabel bernama title dengan nilai berupa teks (string): "Belajar Pemrograman Javascript".</a:t>
            </a:r>
            <a:endParaRPr/>
          </a:p>
        </p:txBody>
      </p:sp>
      <p:pic>
        <p:nvPicPr>
          <p:cNvPr id="725" name="Google Shape;725;p73"/>
          <p:cNvPicPr preferRelativeResize="0"/>
          <p:nvPr/>
        </p:nvPicPr>
        <p:blipFill rotWithShape="1">
          <a:blip r:embed="rId6">
            <a:alphaModFix/>
          </a:blip>
          <a:srcRect b="0" l="0" r="0" t="0"/>
          <a:stretch/>
        </p:blipFill>
        <p:spPr>
          <a:xfrm>
            <a:off x="607929" y="2067670"/>
            <a:ext cx="6304697" cy="44608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7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31" name="Google Shape;731;p7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32" name="Google Shape;732;p74"/>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733" name="Google Shape;733;p74"/>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734" name="Google Shape;734;p74"/>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Arial"/>
                <a:ea typeface="Arial"/>
                <a:cs typeface="Arial"/>
                <a:sym typeface="Arial"/>
              </a:rPr>
              <a:t>Cara Membuat Variabel di Javascript</a:t>
            </a:r>
            <a:endParaRPr b="0" i="0" sz="2400" u="none" cap="none" strike="noStrike">
              <a:solidFill>
                <a:srgbClr val="243A62"/>
              </a:solidFill>
              <a:latin typeface="Arial"/>
              <a:ea typeface="Arial"/>
              <a:cs typeface="Arial"/>
              <a:sym typeface="Arial"/>
            </a:endParaRPr>
          </a:p>
        </p:txBody>
      </p:sp>
      <p:sp>
        <p:nvSpPr>
          <p:cNvPr id="735" name="Google Shape;735;p74"/>
          <p:cNvSpPr/>
          <p:nvPr/>
        </p:nvSpPr>
        <p:spPr>
          <a:xfrm>
            <a:off x="331181" y="876952"/>
            <a:ext cx="8422675" cy="3139281"/>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Pada contoh sebelumnya, kita menggunakan huruf bersar atau kapital untuk nama variabel yang terdiri dari dua suku kata.</a:t>
            </a:r>
            <a:endParaRPr/>
          </a:p>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Pada Javascript kita dianjurkan menggunakan camelCase dalam penamaan. Boleh-boleh saja menggunakan </a:t>
            </a:r>
            <a:r>
              <a:rPr b="0" i="1" lang="en-US" sz="1800" u="none" cap="none" strike="noStrike">
                <a:solidFill>
                  <a:srgbClr val="0C0C0C"/>
                </a:solidFill>
                <a:latin typeface="Verdana"/>
                <a:ea typeface="Verdana"/>
                <a:cs typeface="Verdana"/>
                <a:sym typeface="Verdana"/>
              </a:rPr>
              <a:t>snake case</a:t>
            </a:r>
            <a:r>
              <a:rPr b="0" i="0" lang="en-US" sz="1800" u="none" cap="none" strike="noStrike">
                <a:solidFill>
                  <a:srgbClr val="0C0C0C"/>
                </a:solidFill>
                <a:latin typeface="Verdana"/>
                <a:ea typeface="Verdana"/>
                <a:cs typeface="Verdana"/>
                <a:sym typeface="Verdana"/>
              </a:rPr>
              <a:t> atau </a:t>
            </a:r>
            <a:r>
              <a:rPr b="0" i="1" lang="en-US" sz="1800" u="none" cap="none" strike="noStrike">
                <a:solidFill>
                  <a:srgbClr val="0C0C0C"/>
                </a:solidFill>
                <a:latin typeface="Verdana"/>
                <a:ea typeface="Verdana"/>
                <a:cs typeface="Verdana"/>
                <a:sym typeface="Verdana"/>
              </a:rPr>
              <a:t>underscore</a:t>
            </a:r>
            <a:r>
              <a:rPr b="0" i="0" lang="en-US" sz="1800" u="none" cap="none" strike="noStrike">
                <a:solidFill>
                  <a:srgbClr val="0C0C0C"/>
                </a:solidFill>
                <a:latin typeface="Verdana"/>
                <a:ea typeface="Verdana"/>
                <a:cs typeface="Verdana"/>
                <a:sym typeface="Verdana"/>
              </a:rPr>
              <a:t> seperti ini:</a:t>
            </a:r>
            <a:endParaRPr/>
          </a:p>
          <a:p>
            <a:pPr indent="0" lvl="0" marL="194728" marR="0" rtl="0" algn="l">
              <a:lnSpc>
                <a:spcPct val="100000"/>
              </a:lnSpc>
              <a:spcBef>
                <a:spcPts val="0"/>
              </a:spcBef>
              <a:spcAft>
                <a:spcPts val="0"/>
              </a:spcAft>
              <a:buNone/>
            </a:pPr>
            <a:r>
              <a:t/>
            </a:r>
            <a:endParaRPr b="1"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Hal tersebut tidak akan menjadi masalah, program masih tetap valid. Namun, mayoritas programmer Javascript menggunakan camelCase.</a:t>
            </a:r>
            <a:endParaRPr/>
          </a:p>
        </p:txBody>
      </p:sp>
      <p:pic>
        <p:nvPicPr>
          <p:cNvPr id="736" name="Google Shape;736;p74"/>
          <p:cNvPicPr preferRelativeResize="0"/>
          <p:nvPr/>
        </p:nvPicPr>
        <p:blipFill rotWithShape="1">
          <a:blip r:embed="rId6">
            <a:alphaModFix/>
          </a:blip>
          <a:srcRect b="0" l="0" r="0" t="0"/>
          <a:stretch/>
        </p:blipFill>
        <p:spPr>
          <a:xfrm>
            <a:off x="2328276" y="2434400"/>
            <a:ext cx="4428483" cy="89184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id="741" name="Google Shape;741;p7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42" name="Google Shape;742;p7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43" name="Google Shape;743;p75"/>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744" name="Google Shape;744;p75"/>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745" name="Google Shape;745;p75"/>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Arial"/>
                <a:ea typeface="Arial"/>
                <a:cs typeface="Arial"/>
                <a:sym typeface="Arial"/>
              </a:rPr>
              <a:t>Cara Membuat Variabel di Javascript</a:t>
            </a:r>
            <a:endParaRPr b="0" i="0" sz="2400" u="none" cap="none" strike="noStrike">
              <a:solidFill>
                <a:srgbClr val="243A62"/>
              </a:solidFill>
              <a:latin typeface="Arial"/>
              <a:ea typeface="Arial"/>
              <a:cs typeface="Arial"/>
              <a:sym typeface="Arial"/>
            </a:endParaRPr>
          </a:p>
        </p:txBody>
      </p:sp>
      <p:sp>
        <p:nvSpPr>
          <p:cNvPr id="746" name="Google Shape;746;p75"/>
          <p:cNvSpPr/>
          <p:nvPr/>
        </p:nvSpPr>
        <p:spPr>
          <a:xfrm>
            <a:off x="331181" y="876952"/>
            <a:ext cx="8422675" cy="1200288"/>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b="0" i="0" lang="en-US" sz="1800" u="none" cap="none" strike="noStrike">
                <a:solidFill>
                  <a:schemeClr val="dk1"/>
                </a:solidFill>
                <a:latin typeface="Verdana"/>
                <a:ea typeface="Verdana"/>
                <a:cs typeface="Verdana"/>
                <a:sym typeface="Verdana"/>
              </a:rPr>
              <a:t>Perlu diketahui juga, selain kata kunci var kita juga bisa membuat variabel dengan kata kunci let atau tanpa awalan apapun.</a:t>
            </a:r>
            <a:endParaRPr/>
          </a:p>
          <a:p>
            <a:pPr indent="0" lvl="0" marL="194728" marR="0" rtl="0" algn="just">
              <a:lnSpc>
                <a:spcPct val="100000"/>
              </a:lnSpc>
              <a:spcBef>
                <a:spcPts val="0"/>
              </a:spcBef>
              <a:spcAft>
                <a:spcPts val="0"/>
              </a:spcAft>
              <a:buNone/>
            </a:pPr>
            <a:r>
              <a:rPr b="0" i="0" lang="en-US" sz="1800" u="none" cap="none" strike="noStrike">
                <a:solidFill>
                  <a:schemeClr val="dk1"/>
                </a:solidFill>
                <a:latin typeface="Verdana"/>
                <a:ea typeface="Verdana"/>
                <a:cs typeface="Verdana"/>
                <a:sym typeface="Verdana"/>
              </a:rPr>
              <a:t>Contoh:</a:t>
            </a:r>
            <a:endParaRPr/>
          </a:p>
          <a:p>
            <a:pPr indent="0" lvl="0" marL="194728" marR="0" rtl="0" algn="l">
              <a:lnSpc>
                <a:spcPct val="100000"/>
              </a:lnSpc>
              <a:spcBef>
                <a:spcPts val="0"/>
              </a:spcBef>
              <a:spcAft>
                <a:spcPts val="0"/>
              </a:spcAft>
              <a:buNone/>
            </a:pPr>
            <a:r>
              <a:t/>
            </a:r>
            <a:endParaRPr b="1" i="0" sz="1800" u="none" cap="none" strike="noStrike">
              <a:solidFill>
                <a:schemeClr val="dk1"/>
              </a:solidFill>
              <a:latin typeface="Verdana"/>
              <a:ea typeface="Verdana"/>
              <a:cs typeface="Verdana"/>
              <a:sym typeface="Verdana"/>
            </a:endParaRPr>
          </a:p>
        </p:txBody>
      </p:sp>
      <p:pic>
        <p:nvPicPr>
          <p:cNvPr id="747" name="Google Shape;747;p75"/>
          <p:cNvPicPr preferRelativeResize="0"/>
          <p:nvPr/>
        </p:nvPicPr>
        <p:blipFill rotWithShape="1">
          <a:blip r:embed="rId6">
            <a:alphaModFix/>
          </a:blip>
          <a:srcRect b="0" l="0" r="0" t="0"/>
          <a:stretch/>
        </p:blipFill>
        <p:spPr>
          <a:xfrm>
            <a:off x="1591037" y="1891613"/>
            <a:ext cx="5902962" cy="179012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p7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53" name="Google Shape;753;p7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54" name="Google Shape;754;p76"/>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755" name="Google Shape;755;p76"/>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756" name="Google Shape;756;p76"/>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Arial"/>
                <a:ea typeface="Arial"/>
                <a:cs typeface="Arial"/>
                <a:sym typeface="Arial"/>
              </a:rPr>
              <a:t>Cara Membuat Variabel di Javascript</a:t>
            </a:r>
            <a:endParaRPr b="0" i="0" sz="2400" u="none" cap="none" strike="noStrike">
              <a:solidFill>
                <a:srgbClr val="243A62"/>
              </a:solidFill>
              <a:latin typeface="Arial"/>
              <a:ea typeface="Arial"/>
              <a:cs typeface="Arial"/>
              <a:sym typeface="Arial"/>
            </a:endParaRPr>
          </a:p>
        </p:txBody>
      </p:sp>
      <p:sp>
        <p:nvSpPr>
          <p:cNvPr id="757" name="Google Shape;757;p76"/>
          <p:cNvSpPr/>
          <p:nvPr/>
        </p:nvSpPr>
        <p:spPr>
          <a:xfrm>
            <a:off x="331181" y="876952"/>
            <a:ext cx="8422675" cy="2031285"/>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chemeClr val="dk1"/>
                </a:solidFill>
                <a:latin typeface="Verdana"/>
                <a:ea typeface="Verdana"/>
                <a:cs typeface="Verdana"/>
                <a:sym typeface="Verdana"/>
              </a:rPr>
              <a:t>Variable akan bernilai </a:t>
            </a:r>
            <a:r>
              <a:rPr b="0" i="0" lang="en-US" sz="1800" u="none" cap="none" strike="noStrike">
                <a:solidFill>
                  <a:srgbClr val="FF0000"/>
                </a:solidFill>
                <a:latin typeface="Verdana"/>
                <a:ea typeface="Verdana"/>
                <a:cs typeface="Verdana"/>
                <a:sym typeface="Verdana"/>
              </a:rPr>
              <a:t>undefined</a:t>
            </a:r>
            <a:r>
              <a:rPr b="0" i="0" lang="en-US" sz="1800" u="none" cap="none" strike="noStrike">
                <a:solidFill>
                  <a:schemeClr val="dk1"/>
                </a:solidFill>
                <a:latin typeface="Verdana"/>
                <a:ea typeface="Verdana"/>
                <a:cs typeface="Verdana"/>
                <a:sym typeface="Verdana"/>
              </a:rPr>
              <a:t> bila tidak diisi</a:t>
            </a:r>
            <a:endParaRPr b="0" i="0" sz="1800" u="none" cap="none" strike="noStrike">
              <a:solidFill>
                <a:schemeClr val="dk1"/>
              </a:solidFill>
              <a:latin typeface="Verdana"/>
              <a:ea typeface="Verdana"/>
              <a:cs typeface="Verdana"/>
              <a:sym typeface="Verdana"/>
            </a:endParaRPr>
          </a:p>
          <a:p>
            <a:pPr indent="0" lvl="0" marL="194728" marR="0" rtl="0" algn="l">
              <a:lnSpc>
                <a:spcPct val="100000"/>
              </a:lnSpc>
              <a:spcBef>
                <a:spcPts val="0"/>
              </a:spcBef>
              <a:spcAft>
                <a:spcPts val="0"/>
              </a:spcAft>
              <a:buNone/>
            </a:pPr>
            <a:r>
              <a:rPr b="0" i="0" lang="en-US" sz="1800" u="none" cap="none" strike="noStrike">
                <a:solidFill>
                  <a:schemeClr val="dk1"/>
                </a:solidFill>
                <a:latin typeface="Verdana"/>
                <a:ea typeface="Verdana"/>
                <a:cs typeface="Verdana"/>
                <a:sym typeface="Verdana"/>
              </a:rPr>
              <a:t>Contoh: </a:t>
            </a:r>
            <a:endParaRPr/>
          </a:p>
          <a:p>
            <a:pPr indent="0" lvl="0" marL="194728" marR="0" rtl="0" algn="l">
              <a:lnSpc>
                <a:spcPct val="100000"/>
              </a:lnSpc>
              <a:spcBef>
                <a:spcPts val="0"/>
              </a:spcBef>
              <a:spcAft>
                <a:spcPts val="0"/>
              </a:spcAft>
              <a:buNone/>
            </a:pPr>
            <a:r>
              <a:t/>
            </a:r>
            <a:endParaRPr b="1" i="0" sz="1800" u="none" cap="none" strike="noStrike">
              <a:solidFill>
                <a:schemeClr val="dk1"/>
              </a:solidFill>
              <a:latin typeface="Verdana"/>
              <a:ea typeface="Verdana"/>
              <a:cs typeface="Verdana"/>
              <a:sym typeface="Verdana"/>
            </a:endParaRPr>
          </a:p>
          <a:p>
            <a:pPr indent="0" lvl="0" marL="194728" marR="0" rtl="0" algn="l">
              <a:lnSpc>
                <a:spcPct val="100000"/>
              </a:lnSpc>
              <a:spcBef>
                <a:spcPts val="0"/>
              </a:spcBef>
              <a:spcAft>
                <a:spcPts val="0"/>
              </a:spcAft>
              <a:buNone/>
            </a:pPr>
            <a:r>
              <a:t/>
            </a:r>
            <a:endParaRPr b="1" i="0" sz="1800" u="none" cap="none" strike="noStrike">
              <a:solidFill>
                <a:schemeClr val="dk1"/>
              </a:solidFill>
              <a:latin typeface="Verdana"/>
              <a:ea typeface="Verdana"/>
              <a:cs typeface="Verdana"/>
              <a:sym typeface="Verdana"/>
            </a:endParaRPr>
          </a:p>
          <a:p>
            <a:pPr indent="0" lvl="0" marL="194728" marR="0" rtl="0" algn="l">
              <a:lnSpc>
                <a:spcPct val="100000"/>
              </a:lnSpc>
              <a:spcBef>
                <a:spcPts val="0"/>
              </a:spcBef>
              <a:spcAft>
                <a:spcPts val="0"/>
              </a:spcAft>
              <a:buNone/>
            </a:pPr>
            <a:r>
              <a:t/>
            </a:r>
            <a:endParaRPr b="1" i="0" sz="1800" u="none" cap="none" strike="noStrike">
              <a:solidFill>
                <a:schemeClr val="dk1"/>
              </a:solidFill>
              <a:latin typeface="Verdana"/>
              <a:ea typeface="Verdana"/>
              <a:cs typeface="Verdana"/>
              <a:sym typeface="Verdana"/>
            </a:endParaRPr>
          </a:p>
          <a:p>
            <a:pPr indent="0" lvl="0" marL="194728" marR="0" rtl="0" algn="l">
              <a:lnSpc>
                <a:spcPct val="100000"/>
              </a:lnSpc>
              <a:spcBef>
                <a:spcPts val="0"/>
              </a:spcBef>
              <a:spcAft>
                <a:spcPts val="0"/>
              </a:spcAft>
              <a:buNone/>
            </a:pPr>
            <a:r>
              <a:t/>
            </a:r>
            <a:endParaRPr b="1" i="0" sz="1800" u="none" cap="none" strike="noStrike">
              <a:solidFill>
                <a:schemeClr val="dk1"/>
              </a:solidFill>
              <a:latin typeface="Verdana"/>
              <a:ea typeface="Verdana"/>
              <a:cs typeface="Verdana"/>
              <a:sym typeface="Verdana"/>
            </a:endParaRPr>
          </a:p>
          <a:p>
            <a:pPr indent="0" lvl="0" marL="194728" marR="0" rtl="0" algn="l">
              <a:lnSpc>
                <a:spcPct val="100000"/>
              </a:lnSpc>
              <a:spcBef>
                <a:spcPts val="0"/>
              </a:spcBef>
              <a:spcAft>
                <a:spcPts val="0"/>
              </a:spcAft>
              <a:buNone/>
            </a:pPr>
            <a:r>
              <a:rPr b="0" i="0" lang="en-US" sz="1800" u="none" cap="none" strike="noStrike">
                <a:solidFill>
                  <a:schemeClr val="dk1"/>
                </a:solidFill>
                <a:latin typeface="Verdana"/>
                <a:ea typeface="Verdana"/>
                <a:cs typeface="Verdana"/>
                <a:sym typeface="Verdana"/>
              </a:rPr>
              <a:t>Maka variabel x akan bernilai </a:t>
            </a:r>
            <a:r>
              <a:rPr b="0" i="0" lang="en-US" sz="1800" u="none" cap="none" strike="noStrike">
                <a:solidFill>
                  <a:srgbClr val="FF0000"/>
                </a:solidFill>
                <a:latin typeface="Verdana"/>
                <a:ea typeface="Verdana"/>
                <a:cs typeface="Verdana"/>
                <a:sym typeface="Verdana"/>
              </a:rPr>
              <a:t>undefined</a:t>
            </a:r>
            <a:endParaRPr b="0" i="0" sz="1800" u="none" cap="none" strike="noStrike">
              <a:solidFill>
                <a:srgbClr val="FF0000"/>
              </a:solidFill>
              <a:latin typeface="Verdana"/>
              <a:ea typeface="Verdana"/>
              <a:cs typeface="Verdana"/>
              <a:sym typeface="Verdana"/>
            </a:endParaRPr>
          </a:p>
        </p:txBody>
      </p:sp>
      <p:pic>
        <p:nvPicPr>
          <p:cNvPr id="758" name="Google Shape;758;p76"/>
          <p:cNvPicPr preferRelativeResize="0"/>
          <p:nvPr/>
        </p:nvPicPr>
        <p:blipFill rotWithShape="1">
          <a:blip r:embed="rId6">
            <a:alphaModFix/>
          </a:blip>
          <a:srcRect b="0" l="0" r="0" t="0"/>
          <a:stretch/>
        </p:blipFill>
        <p:spPr>
          <a:xfrm>
            <a:off x="562308" y="1671332"/>
            <a:ext cx="1915159" cy="67957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pic>
        <p:nvPicPr>
          <p:cNvPr id="763" name="Google Shape;763;p7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64" name="Google Shape;764;p7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65" name="Google Shape;765;p77"/>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766" name="Google Shape;766;p77"/>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767" name="Google Shape;767;p7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Menampilkan isi Variabel</a:t>
            </a:r>
            <a:endParaRPr b="0" i="0" sz="2800" u="none" cap="none" strike="noStrike">
              <a:solidFill>
                <a:srgbClr val="243A62"/>
              </a:solidFill>
              <a:latin typeface="Arial"/>
              <a:ea typeface="Arial"/>
              <a:cs typeface="Arial"/>
              <a:sym typeface="Arial"/>
            </a:endParaRPr>
          </a:p>
        </p:txBody>
      </p:sp>
      <p:sp>
        <p:nvSpPr>
          <p:cNvPr id="768" name="Google Shape;768;p77"/>
          <p:cNvSpPr/>
          <p:nvPr/>
        </p:nvSpPr>
        <p:spPr>
          <a:xfrm>
            <a:off x="331181" y="876952"/>
            <a:ext cx="8422675" cy="2446783"/>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Untuk menampilkan isi variabel, kita bisa memanfaatkan fungsi-fungsi untuk menampilkan output seperti:</a:t>
            </a:r>
            <a:endParaRPr/>
          </a:p>
          <a:p>
            <a:pPr indent="0" lvl="0"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414855" lvl="0" marL="609585" marR="0" rtl="0" algn="just">
              <a:lnSpc>
                <a:spcPct val="150000"/>
              </a:lnSpc>
              <a:spcBef>
                <a:spcPts val="0"/>
              </a:spcBef>
              <a:spcAft>
                <a:spcPts val="0"/>
              </a:spcAft>
              <a:buClr>
                <a:srgbClr val="002060"/>
              </a:buClr>
              <a:buSzPts val="1300"/>
              <a:buFont typeface="Arial"/>
              <a:buChar char="•"/>
            </a:pPr>
            <a:r>
              <a:rPr b="0" i="0" lang="en-US" sz="1800" u="none" cap="none" strike="noStrike">
                <a:solidFill>
                  <a:srgbClr val="0C0C0C"/>
                </a:solidFill>
                <a:latin typeface="Verdana"/>
                <a:ea typeface="Verdana"/>
                <a:cs typeface="Verdana"/>
                <a:sym typeface="Verdana"/>
              </a:rPr>
              <a:t>Fungsi </a:t>
            </a:r>
            <a:r>
              <a:rPr b="0" i="0" lang="en-US" sz="1800" u="none" cap="none" strike="noStrike">
                <a:solidFill>
                  <a:srgbClr val="FF0000"/>
                </a:solidFill>
                <a:latin typeface="Verdana"/>
                <a:ea typeface="Verdana"/>
                <a:cs typeface="Verdana"/>
                <a:sym typeface="Verdana"/>
              </a:rPr>
              <a:t>console.log() </a:t>
            </a:r>
            <a:r>
              <a:rPr b="0" i="0" lang="en-US" sz="1800" u="none" cap="none" strike="noStrike">
                <a:solidFill>
                  <a:srgbClr val="0C0C0C"/>
                </a:solidFill>
                <a:latin typeface="Verdana"/>
                <a:ea typeface="Verdana"/>
                <a:cs typeface="Verdana"/>
                <a:sym typeface="Verdana"/>
              </a:rPr>
              <a:t>menampilkan output ke console javascript;</a:t>
            </a:r>
            <a:endParaRPr/>
          </a:p>
          <a:p>
            <a:pPr indent="-414855" lvl="0" marL="609585" marR="0" rtl="0" algn="just">
              <a:lnSpc>
                <a:spcPct val="150000"/>
              </a:lnSpc>
              <a:spcBef>
                <a:spcPts val="0"/>
              </a:spcBef>
              <a:spcAft>
                <a:spcPts val="0"/>
              </a:spcAft>
              <a:buClr>
                <a:srgbClr val="002060"/>
              </a:buClr>
              <a:buSzPts val="1300"/>
              <a:buFont typeface="Arial"/>
              <a:buChar char="•"/>
            </a:pPr>
            <a:r>
              <a:rPr b="0" i="0" lang="en-US" sz="1800" u="none" cap="none" strike="noStrike">
                <a:solidFill>
                  <a:srgbClr val="0C0C0C"/>
                </a:solidFill>
                <a:latin typeface="Verdana"/>
                <a:ea typeface="Verdana"/>
                <a:cs typeface="Verdana"/>
                <a:sym typeface="Verdana"/>
              </a:rPr>
              <a:t>Fungsi document.</a:t>
            </a:r>
            <a:r>
              <a:rPr b="0" i="0" lang="en-US" sz="1800" u="none" cap="none" strike="noStrike">
                <a:solidFill>
                  <a:srgbClr val="FF0000"/>
                </a:solidFill>
                <a:latin typeface="Verdana"/>
                <a:ea typeface="Verdana"/>
                <a:cs typeface="Verdana"/>
                <a:sym typeface="Verdana"/>
              </a:rPr>
              <a:t>write() </a:t>
            </a:r>
            <a:r>
              <a:rPr b="0" i="0" lang="en-US" sz="1800" u="none" cap="none" strike="noStrike">
                <a:solidFill>
                  <a:srgbClr val="0C0C0C"/>
                </a:solidFill>
                <a:latin typeface="Verdana"/>
                <a:ea typeface="Verdana"/>
                <a:cs typeface="Verdana"/>
                <a:sym typeface="Verdana"/>
              </a:rPr>
              <a:t>menampilkan output ke dokumen HTML;</a:t>
            </a:r>
            <a:endParaRPr/>
          </a:p>
          <a:p>
            <a:pPr indent="-414855" lvl="0" marL="609585" marR="0" rtl="0" algn="just">
              <a:lnSpc>
                <a:spcPct val="150000"/>
              </a:lnSpc>
              <a:spcBef>
                <a:spcPts val="0"/>
              </a:spcBef>
              <a:spcAft>
                <a:spcPts val="0"/>
              </a:spcAft>
              <a:buClr>
                <a:srgbClr val="002060"/>
              </a:buClr>
              <a:buSzPts val="1300"/>
              <a:buFont typeface="Arial"/>
              <a:buChar char="•"/>
            </a:pPr>
            <a:r>
              <a:rPr b="0" i="0" lang="en-US" sz="1800" u="none" cap="none" strike="noStrike">
                <a:solidFill>
                  <a:srgbClr val="0C0C0C"/>
                </a:solidFill>
                <a:latin typeface="Verdana"/>
                <a:ea typeface="Verdana"/>
                <a:cs typeface="Verdana"/>
                <a:sym typeface="Verdana"/>
              </a:rPr>
              <a:t>dan Fungsi </a:t>
            </a:r>
            <a:r>
              <a:rPr b="0" i="0" lang="en-US" sz="1800" u="none" cap="none" strike="noStrike">
                <a:solidFill>
                  <a:srgbClr val="FF0000"/>
                </a:solidFill>
                <a:latin typeface="Verdana"/>
                <a:ea typeface="Verdana"/>
                <a:cs typeface="Verdana"/>
                <a:sym typeface="Verdana"/>
              </a:rPr>
              <a:t>alert() </a:t>
            </a:r>
            <a:r>
              <a:rPr b="0" i="0" lang="en-US" sz="1800" u="none" cap="none" strike="noStrike">
                <a:solidFill>
                  <a:srgbClr val="0C0C0C"/>
                </a:solidFill>
                <a:latin typeface="Verdana"/>
                <a:ea typeface="Verdana"/>
                <a:cs typeface="Verdana"/>
                <a:sym typeface="Verdana"/>
              </a:rPr>
              <a:t>menampilkan output ke jendela dialog.</a:t>
            </a:r>
            <a:endParaRPr/>
          </a:p>
          <a:p>
            <a:pPr indent="0" lvl="0" marL="194728" marR="0" rtl="0" algn="l">
              <a:lnSpc>
                <a:spcPct val="100000"/>
              </a:lnSpc>
              <a:spcBef>
                <a:spcPts val="0"/>
              </a:spcBef>
              <a:spcAft>
                <a:spcPts val="0"/>
              </a:spcAft>
              <a:buNone/>
            </a:pPr>
            <a:r>
              <a:t/>
            </a:r>
            <a:endParaRPr b="1" i="0" sz="1800" u="none" cap="none" strike="noStrike">
              <a:solidFill>
                <a:srgbClr val="0C0C0C"/>
              </a:solidFill>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42" name="Google Shape;142;p2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43" name="Google Shape;143;p24"/>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44" name="Google Shape;144;p24"/>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145" name="Google Shape;145;p24"/>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Cambria"/>
                <a:ea typeface="Cambria"/>
                <a:cs typeface="Cambria"/>
                <a:sym typeface="Cambria"/>
              </a:rPr>
              <a:t>Tools Pemrograman</a:t>
            </a:r>
            <a:endParaRPr i="0" sz="2400" u="none" cap="none" strike="noStrike">
              <a:solidFill>
                <a:srgbClr val="243A62"/>
              </a:solidFill>
              <a:latin typeface="Cambria"/>
              <a:ea typeface="Cambria"/>
              <a:cs typeface="Cambria"/>
              <a:sym typeface="Cambria"/>
            </a:endParaRPr>
          </a:p>
        </p:txBody>
      </p:sp>
      <p:sp>
        <p:nvSpPr>
          <p:cNvPr id="146" name="Google Shape;146;p24"/>
          <p:cNvSpPr/>
          <p:nvPr/>
        </p:nvSpPr>
        <p:spPr>
          <a:xfrm>
            <a:off x="331180" y="876953"/>
            <a:ext cx="8433680" cy="230828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Tools pemrograman adalah perangkat lunak yang digunakan untuk mengeksekusi source code hasil pemrograman, tools pemrograman bisa berupa compiler atau interpreter.</a:t>
            </a:r>
            <a:endParaRPr>
              <a:latin typeface="Cambria"/>
              <a:ea typeface="Cambria"/>
              <a:cs typeface="Cambria"/>
              <a:sym typeface="Cambria"/>
            </a:endParaRPr>
          </a:p>
          <a:p>
            <a:pPr indent="0" lvl="0" marL="0" marR="0" rtl="0" algn="just">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0"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Contoh tools pemrograman pada Web misalnya HTML dan PHP</a:t>
            </a:r>
            <a:endParaRPr>
              <a:latin typeface="Cambria"/>
              <a:ea typeface="Cambria"/>
              <a:cs typeface="Cambria"/>
              <a:sym typeface="Cambria"/>
            </a:endParaRPr>
          </a:p>
          <a:p>
            <a:pPr indent="0" lvl="0" marL="0" marR="0" rtl="0" algn="just">
              <a:lnSpc>
                <a:spcPct val="100000"/>
              </a:lnSpc>
              <a:spcBef>
                <a:spcPts val="0"/>
              </a:spcBef>
              <a:spcAft>
                <a:spcPts val="0"/>
              </a:spcAft>
              <a:buNone/>
            </a:pPr>
            <a:r>
              <a:t/>
            </a:r>
            <a:endParaRPr i="0" sz="1800" u="none" cap="none" strike="noStrike">
              <a:solidFill>
                <a:srgbClr val="0C0C0C"/>
              </a:solidFill>
              <a:latin typeface="Cambria"/>
              <a:ea typeface="Cambria"/>
              <a:cs typeface="Cambria"/>
              <a:sym typeface="Cambria"/>
            </a:endParaRPr>
          </a:p>
          <a:p>
            <a:pPr indent="0" lvl="0" marL="0"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Mekanisme eksekusi Source Code dilakukan dengan menggunakan Tools yakni Tag HTML , Tag PHP, Comand Prompt dan XAMPP.  </a:t>
            </a:r>
            <a:endParaRPr>
              <a:latin typeface="Cambria"/>
              <a:ea typeface="Cambria"/>
              <a:cs typeface="Cambria"/>
              <a:sym typeface="Cambri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pic>
        <p:nvPicPr>
          <p:cNvPr id="773" name="Google Shape;773;p7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74" name="Google Shape;774;p7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75" name="Google Shape;775;p78"/>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776" name="Google Shape;776;p78"/>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777" name="Google Shape;777;p78"/>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Arial"/>
                <a:ea typeface="Arial"/>
                <a:cs typeface="Arial"/>
                <a:sym typeface="Arial"/>
              </a:rPr>
              <a:t>Contoh variable javascript dalam HTML</a:t>
            </a:r>
            <a:endParaRPr b="0" i="0" sz="2400" u="none" cap="none" strike="noStrike">
              <a:solidFill>
                <a:srgbClr val="243A62"/>
              </a:solidFill>
              <a:latin typeface="Arial"/>
              <a:ea typeface="Arial"/>
              <a:cs typeface="Arial"/>
              <a:sym typeface="Arial"/>
            </a:endParaRPr>
          </a:p>
        </p:txBody>
      </p:sp>
      <p:sp>
        <p:nvSpPr>
          <p:cNvPr id="778" name="Google Shape;778;p78"/>
          <p:cNvSpPr/>
          <p:nvPr/>
        </p:nvSpPr>
        <p:spPr>
          <a:xfrm>
            <a:off x="331181" y="876952"/>
            <a:ext cx="4217337" cy="1200288"/>
          </a:xfrm>
          <a:prstGeom prst="rect">
            <a:avLst/>
          </a:prstGeom>
          <a:noFill/>
          <a:ln>
            <a:noFill/>
          </a:ln>
        </p:spPr>
        <p:txBody>
          <a:bodyPr anchorCtr="0" anchor="t" bIns="45700" lIns="91425" spcFirstLastPara="1" rIns="91425" wrap="square" tIns="45700">
            <a:spAutoFit/>
          </a:bodyPr>
          <a:lstStyle/>
          <a:p>
            <a:pPr indent="-342900" lvl="0" marL="537628" marR="0" rtl="0" algn="l">
              <a:lnSpc>
                <a:spcPct val="100000"/>
              </a:lnSpc>
              <a:spcBef>
                <a:spcPts val="0"/>
              </a:spcBef>
              <a:spcAft>
                <a:spcPts val="0"/>
              </a:spcAft>
              <a:buClr>
                <a:srgbClr val="002060"/>
              </a:buClr>
              <a:buSzPts val="1300"/>
              <a:buFont typeface="Arial"/>
              <a:buChar char="•"/>
            </a:pPr>
            <a:r>
              <a:rPr b="0" i="0" lang="en-US" sz="1800" u="none" cap="none" strike="noStrike">
                <a:solidFill>
                  <a:srgbClr val="0C0C0C"/>
                </a:solidFill>
                <a:latin typeface="Verdana"/>
                <a:ea typeface="Verdana"/>
                <a:cs typeface="Verdana"/>
                <a:sym typeface="Verdana"/>
              </a:rPr>
              <a:t>Buat file bernama </a:t>
            </a:r>
            <a:r>
              <a:rPr b="0" i="0" lang="en-US" sz="1800" u="none" cap="none" strike="noStrike">
                <a:solidFill>
                  <a:srgbClr val="FF0000"/>
                </a:solidFill>
                <a:latin typeface="Verdana"/>
                <a:ea typeface="Verdana"/>
                <a:cs typeface="Verdana"/>
                <a:sym typeface="Verdana"/>
              </a:rPr>
              <a:t>belajar-variabel.html</a:t>
            </a:r>
            <a:r>
              <a:rPr b="0" i="0" lang="en-US" sz="1800" u="none" cap="none" strike="noStrike">
                <a:solidFill>
                  <a:srgbClr val="0C0C0C"/>
                </a:solidFill>
                <a:latin typeface="Verdana"/>
                <a:ea typeface="Verdana"/>
                <a:cs typeface="Verdana"/>
                <a:sym typeface="Verdana"/>
              </a:rPr>
              <a:t>, lalu isi dengan kode berikut:</a:t>
            </a:r>
            <a:endParaRPr/>
          </a:p>
          <a:p>
            <a:pPr indent="0" lvl="0" marL="194728" marR="0" rtl="0" algn="l">
              <a:lnSpc>
                <a:spcPct val="100000"/>
              </a:lnSpc>
              <a:spcBef>
                <a:spcPts val="0"/>
              </a:spcBef>
              <a:spcAft>
                <a:spcPts val="0"/>
              </a:spcAft>
              <a:buNone/>
            </a:pPr>
            <a:r>
              <a:t/>
            </a:r>
            <a:endParaRPr b="1" i="0" sz="1800" u="none" cap="none" strike="noStrike">
              <a:solidFill>
                <a:srgbClr val="0C0C0C"/>
              </a:solidFill>
              <a:latin typeface="Verdana"/>
              <a:ea typeface="Verdana"/>
              <a:cs typeface="Verdana"/>
              <a:sym typeface="Verdana"/>
            </a:endParaRPr>
          </a:p>
        </p:txBody>
      </p:sp>
      <p:pic>
        <p:nvPicPr>
          <p:cNvPr id="779" name="Google Shape;779;p78"/>
          <p:cNvPicPr preferRelativeResize="0"/>
          <p:nvPr/>
        </p:nvPicPr>
        <p:blipFill rotWithShape="1">
          <a:blip r:embed="rId6">
            <a:alphaModFix/>
          </a:blip>
          <a:srcRect b="0" l="0" r="0" t="0"/>
          <a:stretch/>
        </p:blipFill>
        <p:spPr>
          <a:xfrm>
            <a:off x="4548518" y="876952"/>
            <a:ext cx="4229795" cy="399811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id="784" name="Google Shape;784;p7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85" name="Google Shape;785;p7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86" name="Google Shape;786;p79"/>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787" name="Google Shape;787;p79"/>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788" name="Google Shape;788;p79"/>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Arial"/>
                <a:ea typeface="Arial"/>
                <a:cs typeface="Arial"/>
                <a:sym typeface="Arial"/>
              </a:rPr>
              <a:t>Contoh variable javascript dalam HTML</a:t>
            </a:r>
            <a:endParaRPr b="0" i="0" sz="2400" u="none" cap="none" strike="noStrike">
              <a:solidFill>
                <a:srgbClr val="243A62"/>
              </a:solidFill>
              <a:latin typeface="Arial"/>
              <a:ea typeface="Arial"/>
              <a:cs typeface="Arial"/>
              <a:sym typeface="Arial"/>
            </a:endParaRPr>
          </a:p>
        </p:txBody>
      </p:sp>
      <p:sp>
        <p:nvSpPr>
          <p:cNvPr id="789" name="Google Shape;789;p79"/>
          <p:cNvSpPr/>
          <p:nvPr/>
        </p:nvSpPr>
        <p:spPr>
          <a:xfrm>
            <a:off x="331181" y="876952"/>
            <a:ext cx="4217337" cy="1754286"/>
          </a:xfrm>
          <a:prstGeom prst="rect">
            <a:avLst/>
          </a:prstGeom>
          <a:noFill/>
          <a:ln>
            <a:noFill/>
          </a:ln>
        </p:spPr>
        <p:txBody>
          <a:bodyPr anchorCtr="0" anchor="t" bIns="45700" lIns="91425" spcFirstLastPara="1" rIns="91425" wrap="square" tIns="45700">
            <a:spAutoFit/>
          </a:bodyPr>
          <a:lstStyle/>
          <a:p>
            <a:pPr indent="-342900" lvl="0" marL="537628" marR="0" rtl="0" algn="just">
              <a:lnSpc>
                <a:spcPct val="100000"/>
              </a:lnSpc>
              <a:spcBef>
                <a:spcPts val="0"/>
              </a:spcBef>
              <a:spcAft>
                <a:spcPts val="0"/>
              </a:spcAft>
              <a:buClr>
                <a:srgbClr val="002060"/>
              </a:buClr>
              <a:buSzPts val="1300"/>
              <a:buFont typeface="Arial"/>
              <a:buChar char="•"/>
            </a:pPr>
            <a:r>
              <a:rPr b="0" i="0" lang="en-US" sz="1800" u="none" cap="none" strike="noStrike">
                <a:solidFill>
                  <a:srgbClr val="0C0C0C"/>
                </a:solidFill>
                <a:latin typeface="Verdana"/>
                <a:ea typeface="Verdana"/>
                <a:cs typeface="Verdana"/>
                <a:sym typeface="Verdana"/>
              </a:rPr>
              <a:t>Buka dengan browser dan perhatikan hasilnya.</a:t>
            </a:r>
            <a:endParaRPr/>
          </a:p>
          <a:p>
            <a:pPr indent="0" lvl="0" marL="194728" marR="0" rtl="0" algn="just">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342900" lvl="0" marL="537628" marR="0" rtl="0" algn="just">
              <a:lnSpc>
                <a:spcPct val="100000"/>
              </a:lnSpc>
              <a:spcBef>
                <a:spcPts val="0"/>
              </a:spcBef>
              <a:spcAft>
                <a:spcPts val="0"/>
              </a:spcAft>
              <a:buClr>
                <a:srgbClr val="002060"/>
              </a:buClr>
              <a:buSzPts val="1300"/>
              <a:buFont typeface="Arial"/>
              <a:buChar char="•"/>
            </a:pPr>
            <a:r>
              <a:rPr b="0" i="0" lang="en-US" sz="1800" u="none" cap="none" strike="noStrike">
                <a:solidFill>
                  <a:srgbClr val="0C0C0C"/>
                </a:solidFill>
                <a:latin typeface="Verdana"/>
                <a:ea typeface="Verdana"/>
                <a:cs typeface="Verdana"/>
                <a:sym typeface="Verdana"/>
              </a:rPr>
              <a:t>Arti symbol plus (+) adalah menggabungkan, bukan menjumlahkan</a:t>
            </a:r>
            <a:r>
              <a:rPr b="1" i="0" lang="en-US" sz="1800" u="none" cap="none" strike="noStrike">
                <a:solidFill>
                  <a:srgbClr val="0C0C0C"/>
                </a:solidFill>
                <a:latin typeface="Verdana"/>
                <a:ea typeface="Verdana"/>
                <a:cs typeface="Verdana"/>
                <a:sym typeface="Verdana"/>
              </a:rPr>
              <a:t>.</a:t>
            </a:r>
            <a:endParaRPr/>
          </a:p>
        </p:txBody>
      </p:sp>
      <p:pic>
        <p:nvPicPr>
          <p:cNvPr descr="Menampilkan Variabel" id="790" name="Google Shape;790;p79"/>
          <p:cNvPicPr preferRelativeResize="0"/>
          <p:nvPr/>
        </p:nvPicPr>
        <p:blipFill rotWithShape="1">
          <a:blip r:embed="rId6">
            <a:alphaModFix/>
          </a:blip>
          <a:srcRect b="30079" l="0" r="43051" t="0"/>
          <a:stretch/>
        </p:blipFill>
        <p:spPr>
          <a:xfrm>
            <a:off x="4580980" y="876952"/>
            <a:ext cx="4262261" cy="236784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pic>
        <p:nvPicPr>
          <p:cNvPr id="795" name="Google Shape;795;p8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96" name="Google Shape;796;p8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97" name="Google Shape;797;p80"/>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798" name="Google Shape;798;p80"/>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799" name="Google Shape;799;p80"/>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Mengisi Ulang Variabel</a:t>
            </a:r>
            <a:endParaRPr b="0" i="0" sz="2800" u="none" cap="none" strike="noStrike">
              <a:solidFill>
                <a:srgbClr val="243A62"/>
              </a:solidFill>
              <a:latin typeface="Arial"/>
              <a:ea typeface="Arial"/>
              <a:cs typeface="Arial"/>
              <a:sym typeface="Arial"/>
            </a:endParaRPr>
          </a:p>
        </p:txBody>
      </p:sp>
      <p:sp>
        <p:nvSpPr>
          <p:cNvPr id="800" name="Google Shape;800;p80"/>
          <p:cNvSpPr/>
          <p:nvPr/>
        </p:nvSpPr>
        <p:spPr>
          <a:xfrm>
            <a:off x="331181" y="876952"/>
            <a:ext cx="8512060" cy="1231066"/>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Variabel bersifat </a:t>
            </a:r>
            <a:r>
              <a:rPr b="0" i="1" lang="en-US" sz="1800" u="none" cap="none" strike="noStrike">
                <a:solidFill>
                  <a:srgbClr val="0C0C0C"/>
                </a:solidFill>
                <a:latin typeface="Verdana"/>
                <a:ea typeface="Verdana"/>
                <a:cs typeface="Verdana"/>
                <a:sym typeface="Verdana"/>
              </a:rPr>
              <a:t>mutable</a:t>
            </a:r>
            <a:r>
              <a:rPr b="0" i="0" lang="en-US" sz="1800" u="none" cap="none" strike="noStrike">
                <a:solidFill>
                  <a:srgbClr val="0C0C0C"/>
                </a:solidFill>
                <a:latin typeface="Verdana"/>
                <a:ea typeface="Verdana"/>
                <a:cs typeface="Verdana"/>
                <a:sym typeface="Verdana"/>
              </a:rPr>
              <a:t>, artinya nilai yang tersimpan di dalamnya dapat kita isi ulang (berubah).</a:t>
            </a:r>
            <a:endParaRPr/>
          </a:p>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Contoh:</a:t>
            </a:r>
            <a:endParaRPr/>
          </a:p>
          <a:p>
            <a:pPr indent="-332305" lvl="0" marL="609585" marR="0" rtl="0" algn="l">
              <a:lnSpc>
                <a:spcPct val="100000"/>
              </a:lnSpc>
              <a:spcBef>
                <a:spcPts val="0"/>
              </a:spcBef>
              <a:spcAft>
                <a:spcPts val="0"/>
              </a:spcAft>
              <a:buClr>
                <a:srgbClr val="002060"/>
              </a:buClr>
              <a:buSzPts val="1300"/>
              <a:buFont typeface="Noto Sans Symbols"/>
              <a:buNone/>
            </a:pPr>
            <a:r>
              <a:t/>
            </a:r>
            <a:endParaRPr b="1" i="0" sz="2000" u="none" cap="none" strike="noStrike">
              <a:solidFill>
                <a:srgbClr val="0C0C0C"/>
              </a:solidFill>
              <a:latin typeface="Verdana"/>
              <a:ea typeface="Verdana"/>
              <a:cs typeface="Verdana"/>
              <a:sym typeface="Verdana"/>
            </a:endParaRPr>
          </a:p>
        </p:txBody>
      </p:sp>
      <p:pic>
        <p:nvPicPr>
          <p:cNvPr id="801" name="Google Shape;801;p80"/>
          <p:cNvPicPr preferRelativeResize="0"/>
          <p:nvPr/>
        </p:nvPicPr>
        <p:blipFill rotWithShape="1">
          <a:blip r:embed="rId6">
            <a:alphaModFix/>
          </a:blip>
          <a:srcRect b="0" l="0" r="0" t="0"/>
          <a:stretch/>
        </p:blipFill>
        <p:spPr>
          <a:xfrm>
            <a:off x="854983" y="1866638"/>
            <a:ext cx="7464456" cy="170291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pic>
        <p:nvPicPr>
          <p:cNvPr id="806" name="Google Shape;806;p8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07" name="Google Shape;807;p8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08" name="Google Shape;808;p81"/>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809" name="Google Shape;809;p81"/>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810" name="Google Shape;810;p81"/>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Menghapus Variabel</a:t>
            </a:r>
            <a:endParaRPr b="0" i="0" sz="2800" u="none" cap="none" strike="noStrike">
              <a:solidFill>
                <a:srgbClr val="243A62"/>
              </a:solidFill>
              <a:latin typeface="Arial"/>
              <a:ea typeface="Arial"/>
              <a:cs typeface="Arial"/>
              <a:sym typeface="Arial"/>
            </a:endParaRPr>
          </a:p>
        </p:txBody>
      </p:sp>
      <p:sp>
        <p:nvSpPr>
          <p:cNvPr id="811" name="Google Shape;811;p81"/>
          <p:cNvSpPr/>
          <p:nvPr/>
        </p:nvSpPr>
        <p:spPr>
          <a:xfrm>
            <a:off x="331181" y="876952"/>
            <a:ext cx="8512060" cy="1231066"/>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Penghapusan variabel dapat dilakukan dengan kata kunci </a:t>
            </a:r>
            <a:r>
              <a:rPr b="0" i="0" lang="en-US" sz="1800" u="none" cap="none" strike="noStrike">
                <a:solidFill>
                  <a:srgbClr val="FF0000"/>
                </a:solidFill>
                <a:latin typeface="Verdana"/>
                <a:ea typeface="Verdana"/>
                <a:cs typeface="Verdana"/>
                <a:sym typeface="Verdana"/>
              </a:rPr>
              <a:t>delete.</a:t>
            </a:r>
            <a:endParaRPr/>
          </a:p>
          <a:p>
            <a:pPr indent="0" lvl="0"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Contoh:</a:t>
            </a:r>
            <a:endParaRPr/>
          </a:p>
          <a:p>
            <a:pPr indent="0" lvl="0" marL="194728" marR="0" rtl="0" algn="l">
              <a:lnSpc>
                <a:spcPct val="100000"/>
              </a:lnSpc>
              <a:spcBef>
                <a:spcPts val="0"/>
              </a:spcBef>
              <a:spcAft>
                <a:spcPts val="0"/>
              </a:spcAft>
              <a:buNone/>
            </a:pPr>
            <a:r>
              <a:t/>
            </a:r>
            <a:endParaRPr b="1" i="0" sz="2000" u="none" cap="none" strike="noStrike">
              <a:solidFill>
                <a:srgbClr val="0C0C0C"/>
              </a:solidFill>
              <a:latin typeface="Verdana"/>
              <a:ea typeface="Verdana"/>
              <a:cs typeface="Verdana"/>
              <a:sym typeface="Verdana"/>
            </a:endParaRPr>
          </a:p>
        </p:txBody>
      </p:sp>
      <p:pic>
        <p:nvPicPr>
          <p:cNvPr id="812" name="Google Shape;812;p81"/>
          <p:cNvPicPr preferRelativeResize="0"/>
          <p:nvPr/>
        </p:nvPicPr>
        <p:blipFill rotWithShape="1">
          <a:blip r:embed="rId6">
            <a:alphaModFix/>
          </a:blip>
          <a:srcRect b="0" l="0" r="0" t="0"/>
          <a:stretch/>
        </p:blipFill>
        <p:spPr>
          <a:xfrm>
            <a:off x="566574" y="1897900"/>
            <a:ext cx="6499044" cy="89028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pic>
        <p:nvPicPr>
          <p:cNvPr id="817" name="Google Shape;817;p8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18" name="Google Shape;818;p8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19" name="Google Shape;819;p82"/>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820" name="Google Shape;820;p82"/>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821" name="Google Shape;821;p8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Mengenal Tipe Data</a:t>
            </a:r>
            <a:endParaRPr b="0" i="0" sz="2800" u="none" cap="none" strike="noStrike">
              <a:solidFill>
                <a:srgbClr val="243A62"/>
              </a:solidFill>
              <a:latin typeface="Arial"/>
              <a:ea typeface="Arial"/>
              <a:cs typeface="Arial"/>
              <a:sym typeface="Arial"/>
            </a:endParaRPr>
          </a:p>
        </p:txBody>
      </p:sp>
      <p:sp>
        <p:nvSpPr>
          <p:cNvPr id="822" name="Google Shape;822;p82"/>
          <p:cNvSpPr/>
          <p:nvPr/>
        </p:nvSpPr>
        <p:spPr>
          <a:xfrm>
            <a:off x="331181" y="876952"/>
            <a:ext cx="8512060" cy="3000781"/>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Tipe data adalah jenis-jenis data yang bisa kita simpan di dalam variabel.</a:t>
            </a:r>
            <a:endParaRPr/>
          </a:p>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Ada beberapa tipe data dalam pemrograman Javascript:</a:t>
            </a:r>
            <a:endParaRPr/>
          </a:p>
          <a:p>
            <a:pPr indent="-414855" lvl="0" marL="609585" marR="0" rtl="0" algn="just">
              <a:lnSpc>
                <a:spcPct val="150000"/>
              </a:lnSpc>
              <a:spcBef>
                <a:spcPts val="0"/>
              </a:spcBef>
              <a:spcAft>
                <a:spcPts val="0"/>
              </a:spcAft>
              <a:buClr>
                <a:srgbClr val="002060"/>
              </a:buClr>
              <a:buSzPts val="1300"/>
              <a:buFont typeface="Arial"/>
              <a:buChar char="•"/>
            </a:pPr>
            <a:r>
              <a:rPr b="0" i="0" lang="en-US" sz="1800" u="none" cap="none" strike="noStrike">
                <a:solidFill>
                  <a:srgbClr val="0C0C0C"/>
                </a:solidFill>
                <a:latin typeface="Verdana"/>
                <a:ea typeface="Verdana"/>
                <a:cs typeface="Verdana"/>
                <a:sym typeface="Verdana"/>
              </a:rPr>
              <a:t>String (teks)</a:t>
            </a:r>
            <a:endParaRPr/>
          </a:p>
          <a:p>
            <a:pPr indent="-414855" lvl="0" marL="609585" marR="0" rtl="0" algn="just">
              <a:lnSpc>
                <a:spcPct val="150000"/>
              </a:lnSpc>
              <a:spcBef>
                <a:spcPts val="0"/>
              </a:spcBef>
              <a:spcAft>
                <a:spcPts val="0"/>
              </a:spcAft>
              <a:buClr>
                <a:srgbClr val="002060"/>
              </a:buClr>
              <a:buSzPts val="1300"/>
              <a:buFont typeface="Arial"/>
              <a:buChar char="•"/>
            </a:pPr>
            <a:r>
              <a:rPr b="0" i="0" lang="en-US" sz="1800" u="none" cap="none" strike="noStrike">
                <a:solidFill>
                  <a:srgbClr val="0C0C0C"/>
                </a:solidFill>
                <a:latin typeface="Verdana"/>
                <a:ea typeface="Verdana"/>
                <a:cs typeface="Verdana"/>
                <a:sym typeface="Verdana"/>
              </a:rPr>
              <a:t>Integer atau Number (bilangan bulat)</a:t>
            </a:r>
            <a:endParaRPr/>
          </a:p>
          <a:p>
            <a:pPr indent="-414855" lvl="0" marL="609585" marR="0" rtl="0" algn="just">
              <a:lnSpc>
                <a:spcPct val="150000"/>
              </a:lnSpc>
              <a:spcBef>
                <a:spcPts val="0"/>
              </a:spcBef>
              <a:spcAft>
                <a:spcPts val="0"/>
              </a:spcAft>
              <a:buClr>
                <a:srgbClr val="002060"/>
              </a:buClr>
              <a:buSzPts val="1300"/>
              <a:buFont typeface="Arial"/>
              <a:buChar char="•"/>
            </a:pPr>
            <a:r>
              <a:rPr b="0" i="0" lang="en-US" sz="1800" u="none" cap="none" strike="noStrike">
                <a:solidFill>
                  <a:srgbClr val="0C0C0C"/>
                </a:solidFill>
                <a:latin typeface="Verdana"/>
                <a:ea typeface="Verdana"/>
                <a:cs typeface="Verdana"/>
                <a:sym typeface="Verdana"/>
              </a:rPr>
              <a:t>Float (bilangan Pecahan)</a:t>
            </a:r>
            <a:endParaRPr/>
          </a:p>
          <a:p>
            <a:pPr indent="-414855" lvl="0" marL="609585" marR="0" rtl="0" algn="just">
              <a:lnSpc>
                <a:spcPct val="150000"/>
              </a:lnSpc>
              <a:spcBef>
                <a:spcPts val="0"/>
              </a:spcBef>
              <a:spcAft>
                <a:spcPts val="0"/>
              </a:spcAft>
              <a:buClr>
                <a:srgbClr val="002060"/>
              </a:buClr>
              <a:buSzPts val="1300"/>
              <a:buFont typeface="Arial"/>
              <a:buChar char="•"/>
            </a:pPr>
            <a:r>
              <a:rPr b="0" i="0" lang="en-US" sz="1800" u="none" cap="none" strike="noStrike">
                <a:solidFill>
                  <a:srgbClr val="0C0C0C"/>
                </a:solidFill>
                <a:latin typeface="Verdana"/>
                <a:ea typeface="Verdana"/>
                <a:cs typeface="Verdana"/>
                <a:sym typeface="Verdana"/>
              </a:rPr>
              <a:t>Boolean</a:t>
            </a:r>
            <a:endParaRPr/>
          </a:p>
          <a:p>
            <a:pPr indent="-414855" lvl="0" marL="609585" marR="0" rtl="0" algn="just">
              <a:lnSpc>
                <a:spcPct val="150000"/>
              </a:lnSpc>
              <a:spcBef>
                <a:spcPts val="0"/>
              </a:spcBef>
              <a:spcAft>
                <a:spcPts val="0"/>
              </a:spcAft>
              <a:buClr>
                <a:srgbClr val="002060"/>
              </a:buClr>
              <a:buSzPts val="1300"/>
              <a:buFont typeface="Arial"/>
              <a:buChar char="•"/>
            </a:pPr>
            <a:r>
              <a:rPr b="0" i="0" lang="en-US" sz="1800" u="none" cap="none" strike="noStrike">
                <a:solidFill>
                  <a:srgbClr val="0C0C0C"/>
                </a:solidFill>
                <a:latin typeface="Verdana"/>
                <a:ea typeface="Verdana"/>
                <a:cs typeface="Verdana"/>
                <a:sym typeface="Verdana"/>
              </a:rPr>
              <a:t>Object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pic>
        <p:nvPicPr>
          <p:cNvPr id="827" name="Google Shape;827;p8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28" name="Google Shape;828;p8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29" name="Google Shape;829;p83"/>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830" name="Google Shape;830;p83"/>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831" name="Google Shape;831;p83"/>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Mengenal Tipe Data</a:t>
            </a:r>
            <a:endParaRPr b="0" i="0" sz="2800" u="none" cap="none" strike="noStrike">
              <a:solidFill>
                <a:srgbClr val="243A62"/>
              </a:solidFill>
              <a:latin typeface="Arial"/>
              <a:ea typeface="Arial"/>
              <a:cs typeface="Arial"/>
              <a:sym typeface="Arial"/>
            </a:endParaRPr>
          </a:p>
        </p:txBody>
      </p:sp>
      <p:sp>
        <p:nvSpPr>
          <p:cNvPr id="832" name="Google Shape;832;p83"/>
          <p:cNvSpPr/>
          <p:nvPr/>
        </p:nvSpPr>
        <p:spPr>
          <a:xfrm>
            <a:off x="331181" y="876952"/>
            <a:ext cx="8512060" cy="1200288"/>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Javascript adalah bahasa yang bersifat </a:t>
            </a:r>
            <a:r>
              <a:rPr b="0" i="1" lang="en-US" sz="1800" u="none" cap="none" strike="noStrike">
                <a:solidFill>
                  <a:srgbClr val="0C0C0C"/>
                </a:solidFill>
                <a:latin typeface="Verdana"/>
                <a:ea typeface="Verdana"/>
                <a:cs typeface="Verdana"/>
                <a:sym typeface="Verdana"/>
              </a:rPr>
              <a:t>dynamic typing</a:t>
            </a:r>
            <a:r>
              <a:rPr b="0" i="0" lang="en-US" sz="1800" u="none" cap="none" strike="noStrike">
                <a:solidFill>
                  <a:srgbClr val="0C0C0C"/>
                </a:solidFill>
                <a:latin typeface="Verdana"/>
                <a:ea typeface="Verdana"/>
                <a:cs typeface="Verdana"/>
                <a:sym typeface="Verdana"/>
              </a:rPr>
              <a:t>, artinya kita tidak harus menuliskan tipe data pada saat pembuatan variabel seperti pada bahasa </a:t>
            </a:r>
            <a:r>
              <a:rPr b="0" i="0" lang="en-US" sz="1800" u="sng" cap="none" strike="noStrike">
                <a:solidFill>
                  <a:srgbClr val="0070C0"/>
                </a:solidFill>
                <a:latin typeface="Verdana"/>
                <a:ea typeface="Verdana"/>
                <a:cs typeface="Verdana"/>
                <a:sym typeface="Verdana"/>
                <a:hlinkClick r:id="rId6">
                  <a:extLst>
                    <a:ext uri="{A12FA001-AC4F-418D-AE19-62706E023703}">
                      <ahyp:hlinkClr val="tx"/>
                    </a:ext>
                  </a:extLst>
                </a:hlinkClick>
              </a:rPr>
              <a:t>C</a:t>
            </a:r>
            <a:r>
              <a:rPr b="0" i="0" lang="en-US" sz="1800" u="none" cap="none" strike="noStrike">
                <a:solidFill>
                  <a:srgbClr val="0070C0"/>
                </a:solidFill>
                <a:latin typeface="Verdana"/>
                <a:ea typeface="Verdana"/>
                <a:cs typeface="Verdana"/>
                <a:sym typeface="Verdana"/>
              </a:rPr>
              <a:t>, </a:t>
            </a:r>
            <a:r>
              <a:rPr b="0" i="0" lang="en-US" sz="1800" u="sng" cap="none" strike="noStrike">
                <a:solidFill>
                  <a:srgbClr val="0070C0"/>
                </a:solidFill>
                <a:latin typeface="Verdana"/>
                <a:ea typeface="Verdana"/>
                <a:cs typeface="Verdana"/>
                <a:sym typeface="Verdana"/>
                <a:hlinkClick r:id="rId7">
                  <a:extLst>
                    <a:ext uri="{A12FA001-AC4F-418D-AE19-62706E023703}">
                      <ahyp:hlinkClr val="tx"/>
                    </a:ext>
                  </a:extLst>
                </a:hlinkClick>
              </a:rPr>
              <a:t>C++</a:t>
            </a:r>
            <a:r>
              <a:rPr b="0" i="0" lang="en-US" sz="1800" u="none" cap="none" strike="noStrike">
                <a:solidFill>
                  <a:srgbClr val="0070C0"/>
                </a:solidFill>
                <a:latin typeface="Verdana"/>
                <a:ea typeface="Verdana"/>
                <a:cs typeface="Verdana"/>
                <a:sym typeface="Verdana"/>
              </a:rPr>
              <a:t>, </a:t>
            </a:r>
            <a:r>
              <a:rPr b="0" i="0" lang="en-US" sz="1800" u="sng" cap="none" strike="noStrike">
                <a:solidFill>
                  <a:srgbClr val="0070C0"/>
                </a:solidFill>
                <a:latin typeface="Verdana"/>
                <a:ea typeface="Verdana"/>
                <a:cs typeface="Verdana"/>
                <a:sym typeface="Verdana"/>
                <a:hlinkClick r:id="rId8">
                  <a:extLst>
                    <a:ext uri="{A12FA001-AC4F-418D-AE19-62706E023703}">
                      <ahyp:hlinkClr val="tx"/>
                    </a:ext>
                  </a:extLst>
                </a:hlinkClick>
              </a:rPr>
              <a:t>Java</a:t>
            </a:r>
            <a:r>
              <a:rPr b="0" i="0" lang="en-US" sz="1800" u="none" cap="none" strike="noStrike">
                <a:solidFill>
                  <a:srgbClr val="0C0C0C"/>
                </a:solidFill>
                <a:latin typeface="Verdana"/>
                <a:ea typeface="Verdana"/>
                <a:cs typeface="Verdana"/>
                <a:sym typeface="Verdana"/>
              </a:rPr>
              <a:t>, dsb. yang bersifat </a:t>
            </a:r>
            <a:r>
              <a:rPr b="0" i="1" lang="en-US" sz="1800" u="none" cap="none" strike="noStrike">
                <a:solidFill>
                  <a:srgbClr val="0C0C0C"/>
                </a:solidFill>
                <a:latin typeface="Verdana"/>
                <a:ea typeface="Verdana"/>
                <a:cs typeface="Verdana"/>
                <a:sym typeface="Verdana"/>
              </a:rPr>
              <a:t>static typing</a:t>
            </a:r>
            <a:r>
              <a:rPr b="0" i="0" lang="en-US" sz="1800" u="none" cap="none" strike="noStrike">
                <a:solidFill>
                  <a:srgbClr val="0C0C0C"/>
                </a:solidFill>
                <a:latin typeface="Verdana"/>
                <a:ea typeface="Verdana"/>
                <a:cs typeface="Verdana"/>
                <a:sym typeface="Verdana"/>
              </a:rPr>
              <a:t>.</a:t>
            </a:r>
            <a:endParaRPr/>
          </a:p>
          <a:p>
            <a:pPr indent="0" lvl="0" marL="194728" marR="0" rtl="0" algn="l">
              <a:lnSpc>
                <a:spcPct val="100000"/>
              </a:lnSpc>
              <a:spcBef>
                <a:spcPts val="0"/>
              </a:spcBef>
              <a:spcAft>
                <a:spcPts val="0"/>
              </a:spcAft>
              <a:buNone/>
            </a:pPr>
            <a:r>
              <a:t/>
            </a:r>
            <a:endParaRPr b="1" i="0" sz="1800" u="none" cap="none" strike="noStrike">
              <a:solidFill>
                <a:srgbClr val="0C0C0C"/>
              </a:solidFill>
              <a:latin typeface="Verdana"/>
              <a:ea typeface="Verdana"/>
              <a:cs typeface="Verdana"/>
              <a:sym typeface="Verdan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pic>
        <p:nvPicPr>
          <p:cNvPr id="837" name="Google Shape;837;p8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38" name="Google Shape;838;p8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39" name="Google Shape;839;p84"/>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840" name="Google Shape;840;p84"/>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841" name="Google Shape;841;p84"/>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Mengenal Tipe Data</a:t>
            </a:r>
            <a:endParaRPr b="0" i="0" sz="2800" u="none" cap="none" strike="noStrike">
              <a:solidFill>
                <a:srgbClr val="243A62"/>
              </a:solidFill>
              <a:latin typeface="Arial"/>
              <a:ea typeface="Arial"/>
              <a:cs typeface="Arial"/>
              <a:sym typeface="Arial"/>
            </a:endParaRPr>
          </a:p>
        </p:txBody>
      </p:sp>
      <p:sp>
        <p:nvSpPr>
          <p:cNvPr id="842" name="Google Shape;842;p84"/>
          <p:cNvSpPr/>
          <p:nvPr/>
        </p:nvSpPr>
        <p:spPr>
          <a:xfrm>
            <a:off x="331181" y="876952"/>
            <a:ext cx="8512060" cy="3724056"/>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Contoh:</a:t>
            </a:r>
            <a:endParaRPr/>
          </a:p>
          <a:p>
            <a:pPr indent="0" lvl="0" marL="194728" marR="0" rtl="0" algn="l">
              <a:lnSpc>
                <a:spcPct val="100000"/>
              </a:lnSpc>
              <a:spcBef>
                <a:spcPts val="0"/>
              </a:spcBef>
              <a:spcAft>
                <a:spcPts val="0"/>
              </a:spcAft>
              <a:buNone/>
            </a:pPr>
            <a:r>
              <a:t/>
            </a:r>
            <a:endParaRPr b="1"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t/>
            </a:r>
            <a:endParaRPr b="1"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t/>
            </a:r>
            <a:endParaRPr b="1"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Javascript akan otomatis mengenali tipe data yang kita berikan pada variabel.</a:t>
            </a:r>
            <a:endParaRPr b="0"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Pada contoh di atas variabel:</a:t>
            </a:r>
            <a:endParaRPr/>
          </a:p>
          <a:p>
            <a:pPr indent="-457200" lvl="0" marL="2681762" marR="0" rtl="0" algn="l">
              <a:lnSpc>
                <a:spcPct val="150000"/>
              </a:lnSpc>
              <a:spcBef>
                <a:spcPts val="0"/>
              </a:spcBef>
              <a:spcAft>
                <a:spcPts val="0"/>
              </a:spcAft>
              <a:buClr>
                <a:srgbClr val="002060"/>
              </a:buClr>
              <a:buSzPts val="1300"/>
              <a:buFont typeface="Arial"/>
              <a:buChar char="•"/>
            </a:pPr>
            <a:r>
              <a:rPr b="0" i="0" lang="en-US" sz="1800" u="none" cap="none" strike="noStrike">
                <a:solidFill>
                  <a:srgbClr val="0C0C0C"/>
                </a:solidFill>
                <a:latin typeface="Verdana"/>
                <a:ea typeface="Verdana"/>
                <a:cs typeface="Verdana"/>
                <a:sym typeface="Verdana"/>
              </a:rPr>
              <a:t>name bertipe data String;</a:t>
            </a:r>
            <a:endParaRPr/>
          </a:p>
          <a:p>
            <a:pPr indent="-457200" lvl="0" marL="2681762" marR="0" rtl="0" algn="l">
              <a:lnSpc>
                <a:spcPct val="150000"/>
              </a:lnSpc>
              <a:spcBef>
                <a:spcPts val="0"/>
              </a:spcBef>
              <a:spcAft>
                <a:spcPts val="0"/>
              </a:spcAft>
              <a:buClr>
                <a:srgbClr val="002060"/>
              </a:buClr>
              <a:buSzPts val="1300"/>
              <a:buFont typeface="Arial"/>
              <a:buChar char="•"/>
            </a:pPr>
            <a:r>
              <a:rPr b="0" i="0" lang="en-US" sz="1800" u="none" cap="none" strike="noStrike">
                <a:solidFill>
                  <a:srgbClr val="0C0C0C"/>
                </a:solidFill>
                <a:latin typeface="Verdana"/>
                <a:ea typeface="Verdana"/>
                <a:cs typeface="Verdana"/>
                <a:sym typeface="Verdana"/>
              </a:rPr>
              <a:t>age bertipe data integer;</a:t>
            </a:r>
            <a:endParaRPr/>
          </a:p>
          <a:p>
            <a:pPr indent="-457200" lvl="0" marL="2681762" marR="0" rtl="0" algn="l">
              <a:lnSpc>
                <a:spcPct val="150000"/>
              </a:lnSpc>
              <a:spcBef>
                <a:spcPts val="0"/>
              </a:spcBef>
              <a:spcAft>
                <a:spcPts val="0"/>
              </a:spcAft>
              <a:buClr>
                <a:srgbClr val="002060"/>
              </a:buClr>
              <a:buSzPts val="1300"/>
              <a:buFont typeface="Arial"/>
              <a:buChar char="•"/>
            </a:pPr>
            <a:r>
              <a:rPr b="0" i="0" lang="en-US" sz="1800" u="none" cap="none" strike="noStrike">
                <a:solidFill>
                  <a:srgbClr val="0C0C0C"/>
                </a:solidFill>
                <a:latin typeface="Verdana"/>
                <a:ea typeface="Verdana"/>
                <a:cs typeface="Verdana"/>
                <a:sym typeface="Verdana"/>
              </a:rPr>
              <a:t>dan single bertipe data boolean.</a:t>
            </a:r>
            <a:endParaRPr/>
          </a:p>
          <a:p>
            <a:pPr indent="0" lvl="0" marL="194728" marR="0" rtl="0" algn="l">
              <a:lnSpc>
                <a:spcPct val="150000"/>
              </a:lnSpc>
              <a:spcBef>
                <a:spcPts val="0"/>
              </a:spcBef>
              <a:spcAft>
                <a:spcPts val="0"/>
              </a:spcAft>
              <a:buNone/>
            </a:pPr>
            <a:r>
              <a:rPr b="0" i="0" lang="en-US" sz="1800" u="none" cap="none" strike="noStrike">
                <a:solidFill>
                  <a:srgbClr val="0C0C0C"/>
                </a:solidFill>
                <a:latin typeface="Verdana"/>
                <a:ea typeface="Verdana"/>
                <a:cs typeface="Verdana"/>
                <a:sym typeface="Verdana"/>
              </a:rPr>
              <a:t>	</a:t>
            </a:r>
            <a:endParaRPr/>
          </a:p>
        </p:txBody>
      </p:sp>
      <p:pic>
        <p:nvPicPr>
          <p:cNvPr id="843" name="Google Shape;843;p84"/>
          <p:cNvPicPr preferRelativeResize="0"/>
          <p:nvPr/>
        </p:nvPicPr>
        <p:blipFill rotWithShape="1">
          <a:blip r:embed="rId6">
            <a:alphaModFix/>
          </a:blip>
          <a:srcRect b="0" l="0" r="0" t="0"/>
          <a:stretch/>
        </p:blipFill>
        <p:spPr>
          <a:xfrm>
            <a:off x="1766207" y="876952"/>
            <a:ext cx="2780163" cy="110388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pic>
        <p:nvPicPr>
          <p:cNvPr id="848" name="Google Shape;848;p8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49" name="Google Shape;849;p8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50" name="Google Shape;850;p85"/>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851" name="Google Shape;851;p85"/>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852" name="Google Shape;852;p85"/>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Mengenal Tipe Data</a:t>
            </a:r>
            <a:endParaRPr b="0" i="0" sz="2800" u="none" cap="none" strike="noStrike">
              <a:solidFill>
                <a:srgbClr val="243A62"/>
              </a:solidFill>
              <a:latin typeface="Arial"/>
              <a:ea typeface="Arial"/>
              <a:cs typeface="Arial"/>
              <a:sym typeface="Arial"/>
            </a:endParaRPr>
          </a:p>
        </p:txBody>
      </p:sp>
      <p:sp>
        <p:nvSpPr>
          <p:cNvPr id="853" name="Google Shape;853;p85"/>
          <p:cNvSpPr/>
          <p:nvPr/>
        </p:nvSpPr>
        <p:spPr>
          <a:xfrm>
            <a:off x="331181" y="876952"/>
            <a:ext cx="4094515" cy="1200288"/>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Hal ini bisa juga kita cek dengan kata kunci </a:t>
            </a:r>
            <a:r>
              <a:rPr b="0" i="0" lang="en-US" sz="1800" u="none" cap="none" strike="noStrike">
                <a:solidFill>
                  <a:srgbClr val="FF0000"/>
                </a:solidFill>
                <a:latin typeface="Verdana"/>
                <a:ea typeface="Verdana"/>
                <a:cs typeface="Verdana"/>
                <a:sym typeface="Verdana"/>
              </a:rPr>
              <a:t>typeof</a:t>
            </a:r>
            <a:r>
              <a:rPr b="0" i="0" lang="en-US" sz="1800" u="none" cap="none" strike="noStrike">
                <a:solidFill>
                  <a:srgbClr val="0C0C0C"/>
                </a:solidFill>
                <a:latin typeface="Verdana"/>
                <a:ea typeface="Verdana"/>
                <a:cs typeface="Verdana"/>
                <a:sym typeface="Verdana"/>
              </a:rPr>
              <a:t>.</a:t>
            </a:r>
            <a:endParaRPr/>
          </a:p>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Contoh:</a:t>
            </a:r>
            <a:endParaRPr/>
          </a:p>
          <a:p>
            <a:pPr indent="0" lvl="0" marL="194728" marR="0" rtl="0" algn="l">
              <a:lnSpc>
                <a:spcPct val="100000"/>
              </a:lnSpc>
              <a:spcBef>
                <a:spcPts val="0"/>
              </a:spcBef>
              <a:spcAft>
                <a:spcPts val="0"/>
              </a:spcAft>
              <a:buNone/>
            </a:pPr>
            <a:r>
              <a:t/>
            </a:r>
            <a:endParaRPr b="1" i="0" sz="1800" u="none" cap="none" strike="noStrike">
              <a:solidFill>
                <a:srgbClr val="0C0C0C"/>
              </a:solidFill>
              <a:latin typeface="Verdana"/>
              <a:ea typeface="Verdana"/>
              <a:cs typeface="Verdana"/>
              <a:sym typeface="Verdana"/>
            </a:endParaRPr>
          </a:p>
        </p:txBody>
      </p:sp>
      <p:pic>
        <p:nvPicPr>
          <p:cNvPr descr="Mengecek tipe data variabel" id="854" name="Google Shape;854;p85"/>
          <p:cNvPicPr preferRelativeResize="0"/>
          <p:nvPr/>
        </p:nvPicPr>
        <p:blipFill rotWithShape="1">
          <a:blip r:embed="rId6">
            <a:alphaModFix/>
          </a:blip>
          <a:srcRect b="0" l="0" r="0" t="0"/>
          <a:stretch/>
        </p:blipFill>
        <p:spPr>
          <a:xfrm>
            <a:off x="4778610" y="1320381"/>
            <a:ext cx="3896008" cy="3120500"/>
          </a:xfrm>
          <a:prstGeom prst="rect">
            <a:avLst/>
          </a:prstGeom>
          <a:noFill/>
          <a:ln>
            <a:noFill/>
          </a:ln>
        </p:spPr>
      </p:pic>
      <p:sp>
        <p:nvSpPr>
          <p:cNvPr id="855" name="Google Shape;855;p85"/>
          <p:cNvSpPr/>
          <p:nvPr/>
        </p:nvSpPr>
        <p:spPr>
          <a:xfrm>
            <a:off x="4498847" y="902642"/>
            <a:ext cx="1566672" cy="369332"/>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rgbClr val="17347D"/>
                </a:solidFill>
                <a:latin typeface="Verdana"/>
                <a:ea typeface="Verdana"/>
                <a:cs typeface="Verdana"/>
                <a:sym typeface="Verdana"/>
              </a:rPr>
              <a:t>Hasil</a:t>
            </a:r>
            <a:r>
              <a:rPr b="0" i="0" lang="en-US" sz="1800" u="none" cap="none" strike="noStrike">
                <a:solidFill>
                  <a:srgbClr val="17347D"/>
                </a:solidFill>
                <a:latin typeface="Arial"/>
                <a:ea typeface="Arial"/>
                <a:cs typeface="Arial"/>
                <a:sym typeface="Arial"/>
              </a:rPr>
              <a:t>:</a:t>
            </a:r>
            <a:endParaRPr/>
          </a:p>
        </p:txBody>
      </p:sp>
      <p:pic>
        <p:nvPicPr>
          <p:cNvPr id="856" name="Google Shape;856;p85"/>
          <p:cNvPicPr preferRelativeResize="0"/>
          <p:nvPr/>
        </p:nvPicPr>
        <p:blipFill rotWithShape="1">
          <a:blip r:embed="rId7">
            <a:alphaModFix/>
          </a:blip>
          <a:srcRect b="0" l="0" r="0" t="0"/>
          <a:stretch/>
        </p:blipFill>
        <p:spPr>
          <a:xfrm>
            <a:off x="652788" y="1893309"/>
            <a:ext cx="1938076" cy="98732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pic>
        <p:nvPicPr>
          <p:cNvPr id="861" name="Google Shape;861;p8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62" name="Google Shape;862;p8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63" name="Google Shape;863;p86"/>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864" name="Google Shape;864;p86"/>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865" name="Google Shape;865;p86"/>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Arial"/>
                <a:ea typeface="Arial"/>
                <a:cs typeface="Arial"/>
                <a:sym typeface="Arial"/>
              </a:rPr>
              <a:t>Aturan Penulisan Nama Variabel di Javascript</a:t>
            </a:r>
            <a:endParaRPr b="0" i="0" sz="2400" u="none" cap="none" strike="noStrike">
              <a:solidFill>
                <a:srgbClr val="243A62"/>
              </a:solidFill>
              <a:latin typeface="Arial"/>
              <a:ea typeface="Arial"/>
              <a:cs typeface="Arial"/>
              <a:sym typeface="Arial"/>
            </a:endParaRPr>
          </a:p>
        </p:txBody>
      </p:sp>
      <p:sp>
        <p:nvSpPr>
          <p:cNvPr id="866" name="Google Shape;866;p86"/>
          <p:cNvSpPr/>
          <p:nvPr/>
        </p:nvSpPr>
        <p:spPr>
          <a:xfrm>
            <a:off x="331181" y="876952"/>
            <a:ext cx="8373907" cy="3416279"/>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Ada beberapa aturan penulisan variabel dalam Javascript:</a:t>
            </a:r>
            <a:endParaRPr/>
          </a:p>
          <a:p>
            <a:pPr indent="-414855" lvl="0" marL="609585" marR="0" rtl="0" algn="just">
              <a:lnSpc>
                <a:spcPct val="100000"/>
              </a:lnSpc>
              <a:spcBef>
                <a:spcPts val="0"/>
              </a:spcBef>
              <a:spcAft>
                <a:spcPts val="0"/>
              </a:spcAft>
              <a:buClr>
                <a:srgbClr val="002060"/>
              </a:buClr>
              <a:buSzPts val="1300"/>
              <a:buFont typeface="Arial"/>
              <a:buChar char="•"/>
            </a:pPr>
            <a:r>
              <a:rPr b="0" i="0" lang="en-US" sz="1800" u="none" cap="none" strike="noStrike">
                <a:solidFill>
                  <a:srgbClr val="0C0C0C"/>
                </a:solidFill>
                <a:latin typeface="Verdana"/>
                <a:ea typeface="Verdana"/>
                <a:cs typeface="Verdana"/>
                <a:sym typeface="Verdana"/>
              </a:rPr>
              <a:t>Penamaan variabel tidak boleh menggunakan angka di depannya.</a:t>
            </a:r>
            <a:endParaRPr/>
          </a:p>
          <a:p>
            <a:pPr indent="-260350" lvl="0" marL="537628" marR="0" rtl="0" algn="just">
              <a:lnSpc>
                <a:spcPct val="100000"/>
              </a:lnSpc>
              <a:spcBef>
                <a:spcPts val="0"/>
              </a:spcBef>
              <a:spcAft>
                <a:spcPts val="0"/>
              </a:spcAft>
              <a:buClr>
                <a:srgbClr val="002060"/>
              </a:buClr>
              <a:buSzPts val="1300"/>
              <a:buFont typeface="Arial"/>
              <a:buNone/>
            </a:pPr>
            <a:r>
              <a:t/>
            </a:r>
            <a:endParaRPr b="0" i="0" sz="1800" u="none" cap="none" strike="noStrike">
              <a:solidFill>
                <a:srgbClr val="0C0C0C"/>
              </a:solidFill>
              <a:latin typeface="Verdana"/>
              <a:ea typeface="Verdana"/>
              <a:cs typeface="Verdana"/>
              <a:sym typeface="Verdana"/>
            </a:endParaRPr>
          </a:p>
          <a:p>
            <a:pPr indent="-414855" lvl="0" marL="609585" marR="0" rtl="0" algn="just">
              <a:lnSpc>
                <a:spcPct val="100000"/>
              </a:lnSpc>
              <a:spcBef>
                <a:spcPts val="0"/>
              </a:spcBef>
              <a:spcAft>
                <a:spcPts val="0"/>
              </a:spcAft>
              <a:buClr>
                <a:srgbClr val="002060"/>
              </a:buClr>
              <a:buSzPts val="1300"/>
              <a:buFont typeface="Arial"/>
              <a:buChar char="•"/>
            </a:pPr>
            <a:r>
              <a:rPr b="0" i="0" lang="en-US" sz="1800" u="none" cap="none" strike="noStrike">
                <a:solidFill>
                  <a:srgbClr val="0C0C0C"/>
                </a:solidFill>
                <a:latin typeface="Verdana"/>
                <a:ea typeface="Verdana"/>
                <a:cs typeface="Verdana"/>
                <a:sym typeface="Verdana"/>
              </a:rPr>
              <a:t>Penamaan variabel boleh menggunakan awal underscore.</a:t>
            </a:r>
            <a:endParaRPr/>
          </a:p>
          <a:p>
            <a:pPr indent="-332305" lvl="0" marL="609585" marR="0" rtl="0" algn="just">
              <a:lnSpc>
                <a:spcPct val="100000"/>
              </a:lnSpc>
              <a:spcBef>
                <a:spcPts val="0"/>
              </a:spcBef>
              <a:spcAft>
                <a:spcPts val="0"/>
              </a:spcAft>
              <a:buClr>
                <a:srgbClr val="002060"/>
              </a:buClr>
              <a:buSzPts val="1300"/>
              <a:buFont typeface="Arial"/>
              <a:buNone/>
            </a:pPr>
            <a:r>
              <a:t/>
            </a:r>
            <a:endParaRPr b="0" i="0" sz="1800" u="none" cap="none" strike="noStrike">
              <a:solidFill>
                <a:srgbClr val="0C0C0C"/>
              </a:solidFill>
              <a:latin typeface="Verdana"/>
              <a:ea typeface="Verdana"/>
              <a:cs typeface="Verdana"/>
              <a:sym typeface="Verdana"/>
            </a:endParaRPr>
          </a:p>
          <a:p>
            <a:pPr indent="-332305" lvl="0" marL="609585" marR="0" rtl="0" algn="just">
              <a:lnSpc>
                <a:spcPct val="100000"/>
              </a:lnSpc>
              <a:spcBef>
                <a:spcPts val="0"/>
              </a:spcBef>
              <a:spcAft>
                <a:spcPts val="0"/>
              </a:spcAft>
              <a:buClr>
                <a:srgbClr val="002060"/>
              </a:buClr>
              <a:buSzPts val="1300"/>
              <a:buFont typeface="Arial"/>
              <a:buNone/>
            </a:pPr>
            <a:r>
              <a:t/>
            </a:r>
            <a:endParaRPr b="0" i="0" sz="1800" u="none" cap="none" strike="noStrike">
              <a:solidFill>
                <a:srgbClr val="0C0C0C"/>
              </a:solidFill>
              <a:latin typeface="Verdana"/>
              <a:ea typeface="Verdana"/>
              <a:cs typeface="Verdana"/>
              <a:sym typeface="Verdana"/>
            </a:endParaRPr>
          </a:p>
          <a:p>
            <a:pPr indent="-414855" lvl="0" marL="609585" marR="0" rtl="0" algn="just">
              <a:lnSpc>
                <a:spcPct val="100000"/>
              </a:lnSpc>
              <a:spcBef>
                <a:spcPts val="0"/>
              </a:spcBef>
              <a:spcAft>
                <a:spcPts val="0"/>
              </a:spcAft>
              <a:buClr>
                <a:srgbClr val="002060"/>
              </a:buClr>
              <a:buSzPts val="1300"/>
              <a:buFont typeface="Arial"/>
              <a:buChar char="•"/>
            </a:pPr>
            <a:r>
              <a:rPr b="0" i="0" lang="en-US" sz="1800" u="none" cap="none" strike="noStrike">
                <a:solidFill>
                  <a:srgbClr val="0C0C0C"/>
                </a:solidFill>
                <a:latin typeface="Verdana"/>
                <a:ea typeface="Verdana"/>
                <a:cs typeface="Verdana"/>
                <a:sym typeface="Verdana"/>
              </a:rPr>
              <a:t>Penamaan variabel dianjurkan menggunakan camelCase apabila tediri dari dua suku kata.</a:t>
            </a:r>
            <a:endParaRPr/>
          </a:p>
          <a:p>
            <a:pPr indent="0" lvl="0" marL="194729" marR="0" rtl="0" algn="just">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0" marL="194729" marR="0" rtl="0" algn="just">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414855" lvl="0" marL="609585" marR="0" rtl="0" algn="just">
              <a:lnSpc>
                <a:spcPct val="100000"/>
              </a:lnSpc>
              <a:spcBef>
                <a:spcPts val="0"/>
              </a:spcBef>
              <a:spcAft>
                <a:spcPts val="0"/>
              </a:spcAft>
              <a:buClr>
                <a:srgbClr val="002060"/>
              </a:buClr>
              <a:buSzPts val="1300"/>
              <a:buFont typeface="Arial"/>
              <a:buChar char="•"/>
            </a:pPr>
            <a:r>
              <a:rPr b="0" i="0" lang="en-US" sz="1800" u="none" cap="none" strike="noStrike">
                <a:solidFill>
                  <a:srgbClr val="0C0C0C"/>
                </a:solidFill>
                <a:latin typeface="Verdana"/>
                <a:ea typeface="Verdana"/>
                <a:cs typeface="Verdana"/>
                <a:sym typeface="Verdana"/>
              </a:rPr>
              <a:t>Penamaan variabel dianjurkan menggunakan bahasa inggris</a:t>
            </a:r>
            <a:endParaRPr b="0" i="0" sz="1800" u="none" cap="none" strike="noStrike">
              <a:solidFill>
                <a:srgbClr val="0C0C0C"/>
              </a:solidFill>
              <a:latin typeface="Verdana"/>
              <a:ea typeface="Verdana"/>
              <a:cs typeface="Verdana"/>
              <a:sym typeface="Verdana"/>
            </a:endParaRPr>
          </a:p>
        </p:txBody>
      </p:sp>
      <p:pic>
        <p:nvPicPr>
          <p:cNvPr id="867" name="Google Shape;867;p86"/>
          <p:cNvPicPr preferRelativeResize="0"/>
          <p:nvPr/>
        </p:nvPicPr>
        <p:blipFill rotWithShape="1">
          <a:blip r:embed="rId6">
            <a:alphaModFix/>
          </a:blip>
          <a:srcRect b="0" l="0" r="0" t="0"/>
          <a:stretch/>
        </p:blipFill>
        <p:spPr>
          <a:xfrm>
            <a:off x="3210281" y="1598602"/>
            <a:ext cx="2780180" cy="334961"/>
          </a:xfrm>
          <a:prstGeom prst="rect">
            <a:avLst/>
          </a:prstGeom>
          <a:noFill/>
          <a:ln>
            <a:noFill/>
          </a:ln>
        </p:spPr>
      </p:pic>
      <p:pic>
        <p:nvPicPr>
          <p:cNvPr id="868" name="Google Shape;868;p86"/>
          <p:cNvPicPr preferRelativeResize="0"/>
          <p:nvPr/>
        </p:nvPicPr>
        <p:blipFill rotWithShape="1">
          <a:blip r:embed="rId7">
            <a:alphaModFix/>
          </a:blip>
          <a:srcRect b="0" l="0" r="0" t="0"/>
          <a:stretch/>
        </p:blipFill>
        <p:spPr>
          <a:xfrm>
            <a:off x="3210281" y="2423986"/>
            <a:ext cx="2782455" cy="346364"/>
          </a:xfrm>
          <a:prstGeom prst="rect">
            <a:avLst/>
          </a:prstGeom>
          <a:noFill/>
          <a:ln>
            <a:noFill/>
          </a:ln>
        </p:spPr>
      </p:pic>
      <p:pic>
        <p:nvPicPr>
          <p:cNvPr id="869" name="Google Shape;869;p86"/>
          <p:cNvPicPr preferRelativeResize="0"/>
          <p:nvPr/>
        </p:nvPicPr>
        <p:blipFill rotWithShape="1">
          <a:blip r:embed="rId8">
            <a:alphaModFix/>
          </a:blip>
          <a:srcRect b="0" l="0" r="0" t="0"/>
          <a:stretch/>
        </p:blipFill>
        <p:spPr>
          <a:xfrm>
            <a:off x="2989035" y="3484121"/>
            <a:ext cx="3058198" cy="339800"/>
          </a:xfrm>
          <a:prstGeom prst="rect">
            <a:avLst/>
          </a:prstGeom>
          <a:noFill/>
          <a:ln>
            <a:noFill/>
          </a:ln>
        </p:spPr>
      </p:pic>
      <p:pic>
        <p:nvPicPr>
          <p:cNvPr id="870" name="Google Shape;870;p86"/>
          <p:cNvPicPr preferRelativeResize="0"/>
          <p:nvPr/>
        </p:nvPicPr>
        <p:blipFill rotWithShape="1">
          <a:blip r:embed="rId9">
            <a:alphaModFix/>
          </a:blip>
          <a:srcRect b="0" l="0" r="0" t="0"/>
          <a:stretch/>
        </p:blipFill>
        <p:spPr>
          <a:xfrm>
            <a:off x="2086275" y="4346424"/>
            <a:ext cx="5403273" cy="34636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id="875" name="Google Shape;875;p8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76" name="Google Shape;876;p8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77" name="Google Shape;877;p87"/>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878" name="Google Shape;878;p87"/>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879" name="Google Shape;879;p8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Pengenalan</a:t>
            </a:r>
            <a:endParaRPr b="0" i="0" sz="2800" u="none" cap="none" strike="noStrike">
              <a:solidFill>
                <a:srgbClr val="243A62"/>
              </a:solidFill>
              <a:latin typeface="Arial"/>
              <a:ea typeface="Arial"/>
              <a:cs typeface="Arial"/>
              <a:sym typeface="Arial"/>
            </a:endParaRPr>
          </a:p>
        </p:txBody>
      </p:sp>
      <p:sp>
        <p:nvSpPr>
          <p:cNvPr id="880" name="Google Shape;880;p87"/>
          <p:cNvSpPr/>
          <p:nvPr/>
        </p:nvSpPr>
        <p:spPr>
          <a:xfrm>
            <a:off x="331181" y="876952"/>
            <a:ext cx="8373907" cy="2169784"/>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Jendela dialog merupakan jendela yang digunakan untuk berinteraksi dengan pengguna. Ada tiga macam jendela dialog pada Javascript:</a:t>
            </a:r>
            <a:endParaRPr/>
          </a:p>
          <a:p>
            <a:pPr indent="-514350" lvl="0" marL="709078" marR="0" rtl="0" algn="just">
              <a:lnSpc>
                <a:spcPct val="150000"/>
              </a:lnSpc>
              <a:spcBef>
                <a:spcPts val="0"/>
              </a:spcBef>
              <a:spcAft>
                <a:spcPts val="0"/>
              </a:spcAft>
              <a:buClr>
                <a:srgbClr val="002060"/>
              </a:buClr>
              <a:buSzPts val="1300"/>
              <a:buFont typeface="Arial"/>
              <a:buAutoNum type="arabicPeriod"/>
            </a:pPr>
            <a:r>
              <a:rPr b="0" i="0" lang="en-US" sz="1800" u="none" cap="none" strike="noStrike">
                <a:solidFill>
                  <a:srgbClr val="0C0C0C"/>
                </a:solidFill>
                <a:latin typeface="Verdana"/>
                <a:ea typeface="Verdana"/>
                <a:cs typeface="Verdana"/>
                <a:sym typeface="Verdana"/>
              </a:rPr>
              <a:t>Jendela dialog alert();</a:t>
            </a:r>
            <a:endParaRPr/>
          </a:p>
          <a:p>
            <a:pPr indent="-514350" lvl="0" marL="709078" marR="0" rtl="0" algn="just">
              <a:lnSpc>
                <a:spcPct val="150000"/>
              </a:lnSpc>
              <a:spcBef>
                <a:spcPts val="0"/>
              </a:spcBef>
              <a:spcAft>
                <a:spcPts val="0"/>
              </a:spcAft>
              <a:buClr>
                <a:srgbClr val="002060"/>
              </a:buClr>
              <a:buSzPts val="1300"/>
              <a:buFont typeface="Arial"/>
              <a:buAutoNum type="arabicPeriod"/>
            </a:pPr>
            <a:r>
              <a:rPr b="0" i="0" lang="en-US" sz="1800" u="none" cap="none" strike="noStrike">
                <a:solidFill>
                  <a:srgbClr val="0C0C0C"/>
                </a:solidFill>
                <a:latin typeface="Verdana"/>
                <a:ea typeface="Verdana"/>
                <a:cs typeface="Verdana"/>
                <a:sym typeface="Verdana"/>
              </a:rPr>
              <a:t>Jendela dialog confirm();</a:t>
            </a:r>
            <a:endParaRPr/>
          </a:p>
          <a:p>
            <a:pPr indent="-514350" lvl="0" marL="709078" marR="0" rtl="0" algn="just">
              <a:lnSpc>
                <a:spcPct val="150000"/>
              </a:lnSpc>
              <a:spcBef>
                <a:spcPts val="0"/>
              </a:spcBef>
              <a:spcAft>
                <a:spcPts val="0"/>
              </a:spcAft>
              <a:buClr>
                <a:srgbClr val="002060"/>
              </a:buClr>
              <a:buSzPts val="1300"/>
              <a:buFont typeface="Arial"/>
              <a:buAutoNum type="arabicPeriod"/>
            </a:pPr>
            <a:r>
              <a:rPr b="0" i="0" lang="en-US" sz="1800" u="none" cap="none" strike="noStrike">
                <a:solidFill>
                  <a:srgbClr val="0C0C0C"/>
                </a:solidFill>
                <a:latin typeface="Verdana"/>
                <a:ea typeface="Verdana"/>
                <a:cs typeface="Verdana"/>
                <a:sym typeface="Verdana"/>
              </a:rPr>
              <a:t>Jendela dialog promp();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52" name="Google Shape;152;p2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53" name="Google Shape;153;p25"/>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54" name="Google Shape;154;p25"/>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155" name="Google Shape;155;p25"/>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Cambria"/>
                <a:ea typeface="Cambria"/>
                <a:cs typeface="Cambria"/>
                <a:sym typeface="Cambria"/>
              </a:rPr>
              <a:t>Cara Kerja Web PHP dengan Server</a:t>
            </a:r>
            <a:endParaRPr i="0" sz="2400" u="none" cap="none" strike="noStrike">
              <a:solidFill>
                <a:srgbClr val="243A62"/>
              </a:solidFill>
              <a:latin typeface="Cambria"/>
              <a:ea typeface="Cambria"/>
              <a:cs typeface="Cambria"/>
              <a:sym typeface="Cambria"/>
            </a:endParaRPr>
          </a:p>
        </p:txBody>
      </p:sp>
      <p:pic>
        <p:nvPicPr>
          <p:cNvPr id="156" name="Google Shape;156;p25"/>
          <p:cNvPicPr preferRelativeResize="0"/>
          <p:nvPr/>
        </p:nvPicPr>
        <p:blipFill rotWithShape="1">
          <a:blip r:embed="rId6">
            <a:alphaModFix/>
          </a:blip>
          <a:srcRect b="0" l="0" r="0" t="0"/>
          <a:stretch/>
        </p:blipFill>
        <p:spPr>
          <a:xfrm>
            <a:off x="1760880" y="1125436"/>
            <a:ext cx="770790" cy="611495"/>
          </a:xfrm>
          <a:prstGeom prst="rect">
            <a:avLst/>
          </a:prstGeom>
          <a:noFill/>
          <a:ln>
            <a:noFill/>
          </a:ln>
        </p:spPr>
      </p:pic>
      <p:pic>
        <p:nvPicPr>
          <p:cNvPr id="157" name="Google Shape;157;p25"/>
          <p:cNvPicPr preferRelativeResize="0"/>
          <p:nvPr/>
        </p:nvPicPr>
        <p:blipFill rotWithShape="1">
          <a:blip r:embed="rId7">
            <a:alphaModFix/>
          </a:blip>
          <a:srcRect b="0" l="0" r="0" t="0"/>
          <a:stretch/>
        </p:blipFill>
        <p:spPr>
          <a:xfrm>
            <a:off x="6187391" y="949706"/>
            <a:ext cx="641941" cy="641941"/>
          </a:xfrm>
          <a:prstGeom prst="rect">
            <a:avLst/>
          </a:prstGeom>
          <a:noFill/>
          <a:ln>
            <a:noFill/>
          </a:ln>
        </p:spPr>
      </p:pic>
      <p:sp>
        <p:nvSpPr>
          <p:cNvPr id="158" name="Google Shape;158;p25"/>
          <p:cNvSpPr/>
          <p:nvPr/>
        </p:nvSpPr>
        <p:spPr>
          <a:xfrm>
            <a:off x="3431500" y="949706"/>
            <a:ext cx="1889256" cy="564776"/>
          </a:xfrm>
          <a:prstGeom prst="leftRightArrow">
            <a:avLst>
              <a:gd fmla="val 50000" name="adj1"/>
              <a:gd fmla="val 50000" name="adj2"/>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9" name="Google Shape;159;p25"/>
          <p:cNvSpPr/>
          <p:nvPr/>
        </p:nvSpPr>
        <p:spPr>
          <a:xfrm>
            <a:off x="1229472" y="4944288"/>
            <a:ext cx="1448430" cy="369332"/>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60" name="Google Shape;160;p25"/>
          <p:cNvPicPr preferRelativeResize="0"/>
          <p:nvPr/>
        </p:nvPicPr>
        <p:blipFill rotWithShape="1">
          <a:blip r:embed="rId8">
            <a:alphaModFix/>
          </a:blip>
          <a:srcRect b="0" l="0" r="0" t="0"/>
          <a:stretch/>
        </p:blipFill>
        <p:spPr>
          <a:xfrm>
            <a:off x="1252238" y="2269105"/>
            <a:ext cx="1763305" cy="1423358"/>
          </a:xfrm>
          <a:prstGeom prst="rect">
            <a:avLst/>
          </a:prstGeom>
          <a:noFill/>
          <a:ln>
            <a:noFill/>
          </a:ln>
        </p:spPr>
      </p:pic>
      <p:cxnSp>
        <p:nvCxnSpPr>
          <p:cNvPr id="161" name="Google Shape;161;p25"/>
          <p:cNvCxnSpPr/>
          <p:nvPr/>
        </p:nvCxnSpPr>
        <p:spPr>
          <a:xfrm>
            <a:off x="3872326" y="2357200"/>
            <a:ext cx="1007604" cy="0"/>
          </a:xfrm>
          <a:prstGeom prst="straightConnector1">
            <a:avLst/>
          </a:prstGeom>
          <a:noFill/>
          <a:ln cap="flat" cmpd="sng" w="76200">
            <a:solidFill>
              <a:srgbClr val="4A73BB"/>
            </a:solidFill>
            <a:prstDash val="solid"/>
            <a:round/>
            <a:headEnd len="sm" w="sm" type="none"/>
            <a:tailEnd len="med" w="med" type="triangle"/>
          </a:ln>
        </p:spPr>
      </p:cxnSp>
      <p:pic>
        <p:nvPicPr>
          <p:cNvPr id="162" name="Google Shape;162;p25"/>
          <p:cNvPicPr preferRelativeResize="0"/>
          <p:nvPr/>
        </p:nvPicPr>
        <p:blipFill rotWithShape="1">
          <a:blip r:embed="rId9">
            <a:alphaModFix/>
          </a:blip>
          <a:srcRect b="0" l="0" r="18251" t="0"/>
          <a:stretch/>
        </p:blipFill>
        <p:spPr>
          <a:xfrm>
            <a:off x="1383784" y="2420116"/>
            <a:ext cx="1515659" cy="1107273"/>
          </a:xfrm>
          <a:prstGeom prst="rect">
            <a:avLst/>
          </a:prstGeom>
          <a:noFill/>
          <a:ln>
            <a:noFill/>
          </a:ln>
        </p:spPr>
      </p:pic>
      <p:sp>
        <p:nvSpPr>
          <p:cNvPr id="163" name="Google Shape;163;p25"/>
          <p:cNvSpPr/>
          <p:nvPr/>
        </p:nvSpPr>
        <p:spPr>
          <a:xfrm>
            <a:off x="5871516" y="2101560"/>
            <a:ext cx="1411510" cy="1545878"/>
          </a:xfrm>
          <a:prstGeom prst="rect">
            <a:avLst/>
          </a:prstGeom>
          <a:gradFill>
            <a:gsLst>
              <a:gs pos="0">
                <a:srgbClr val="FFAF82"/>
              </a:gs>
              <a:gs pos="35000">
                <a:srgbClr val="FFC5A7"/>
              </a:gs>
              <a:gs pos="100000">
                <a:srgbClr val="FFE8DA"/>
              </a:gs>
            </a:gsLst>
            <a:lin ang="16200000" scaled="0"/>
          </a:gradFill>
          <a:ln cap="flat" cmpd="sng" w="9525">
            <a:solidFill>
              <a:srgbClr val="EB792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1"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1" lang="en-US" sz="1400" u="none" cap="none" strike="noStrike">
                <a:solidFill>
                  <a:schemeClr val="dk1"/>
                </a:solidFill>
                <a:latin typeface="Arial"/>
                <a:ea typeface="Arial"/>
                <a:cs typeface="Arial"/>
                <a:sym typeface="Arial"/>
              </a:rPr>
              <a:t>youtube.php</a:t>
            </a:r>
            <a:endParaRPr b="0" i="1"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0" i="1"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0" i="1"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0" i="1"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0" i="1"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0" i="1" sz="1400" u="none" cap="none" strike="noStrike">
              <a:solidFill>
                <a:schemeClr val="dk1"/>
              </a:solidFill>
              <a:latin typeface="Arial"/>
              <a:ea typeface="Arial"/>
              <a:cs typeface="Arial"/>
              <a:sym typeface="Arial"/>
            </a:endParaRPr>
          </a:p>
        </p:txBody>
      </p:sp>
      <p:pic>
        <p:nvPicPr>
          <p:cNvPr id="164" name="Google Shape;164;p25"/>
          <p:cNvPicPr preferRelativeResize="0"/>
          <p:nvPr/>
        </p:nvPicPr>
        <p:blipFill rotWithShape="1">
          <a:blip r:embed="rId10">
            <a:alphaModFix/>
          </a:blip>
          <a:srcRect b="0" l="0" r="0" t="0"/>
          <a:stretch/>
        </p:blipFill>
        <p:spPr>
          <a:xfrm>
            <a:off x="6280170" y="3203365"/>
            <a:ext cx="425087" cy="347555"/>
          </a:xfrm>
          <a:prstGeom prst="rect">
            <a:avLst/>
          </a:prstGeom>
          <a:noFill/>
          <a:ln>
            <a:noFill/>
          </a:ln>
        </p:spPr>
      </p:pic>
      <p:pic>
        <p:nvPicPr>
          <p:cNvPr id="165" name="Google Shape;165;p25"/>
          <p:cNvPicPr preferRelativeResize="0"/>
          <p:nvPr/>
        </p:nvPicPr>
        <p:blipFill rotWithShape="1">
          <a:blip r:embed="rId11">
            <a:alphaModFix/>
          </a:blip>
          <a:srcRect b="0" l="0" r="0" t="0"/>
          <a:stretch/>
        </p:blipFill>
        <p:spPr>
          <a:xfrm>
            <a:off x="6321305" y="2623291"/>
            <a:ext cx="512296" cy="384223"/>
          </a:xfrm>
          <a:prstGeom prst="rect">
            <a:avLst/>
          </a:prstGeom>
          <a:noFill/>
          <a:ln>
            <a:noFill/>
          </a:ln>
        </p:spPr>
      </p:pic>
      <p:cxnSp>
        <p:nvCxnSpPr>
          <p:cNvPr id="166" name="Google Shape;166;p25"/>
          <p:cNvCxnSpPr/>
          <p:nvPr/>
        </p:nvCxnSpPr>
        <p:spPr>
          <a:xfrm rot="10800000">
            <a:off x="3872326" y="2888535"/>
            <a:ext cx="1007604" cy="0"/>
          </a:xfrm>
          <a:prstGeom prst="straightConnector1">
            <a:avLst/>
          </a:prstGeom>
          <a:noFill/>
          <a:ln cap="flat" cmpd="sng" w="76200">
            <a:solidFill>
              <a:srgbClr val="4A73BB"/>
            </a:solidFill>
            <a:prstDash val="solid"/>
            <a:round/>
            <a:headEnd len="sm" w="sm" type="none"/>
            <a:tailEnd len="med" w="med" type="triangle"/>
          </a:ln>
        </p:spPr>
      </p:cxnSp>
      <p:pic>
        <p:nvPicPr>
          <p:cNvPr id="167" name="Google Shape;167;p25"/>
          <p:cNvPicPr preferRelativeResize="0"/>
          <p:nvPr/>
        </p:nvPicPr>
        <p:blipFill rotWithShape="1">
          <a:blip r:embed="rId12">
            <a:alphaModFix/>
          </a:blip>
          <a:srcRect b="0" l="0" r="20082" t="0"/>
          <a:stretch/>
        </p:blipFill>
        <p:spPr>
          <a:xfrm>
            <a:off x="1349298" y="2420495"/>
            <a:ext cx="1486536" cy="1110883"/>
          </a:xfrm>
          <a:prstGeom prst="rect">
            <a:avLst/>
          </a:prstGeom>
          <a:noFill/>
          <a:ln>
            <a:noFill/>
          </a:ln>
        </p:spPr>
      </p:pic>
      <p:sp>
        <p:nvSpPr>
          <p:cNvPr id="168" name="Google Shape;168;p25"/>
          <p:cNvSpPr/>
          <p:nvPr/>
        </p:nvSpPr>
        <p:spPr>
          <a:xfrm>
            <a:off x="3684865" y="3246671"/>
            <a:ext cx="1448430" cy="307777"/>
          </a:xfrm>
          <a:prstGeom prst="rect">
            <a:avLst/>
          </a:prstGeom>
          <a:noFill/>
          <a:ln>
            <a:noFill/>
          </a:ln>
        </p:spPr>
        <p:txBody>
          <a:bodyPr anchorCtr="0" anchor="t" bIns="45700" lIns="91425" spcFirstLastPara="1" rIns="91425" wrap="square" tIns="45700">
            <a:spAutoFit/>
          </a:bodyPr>
          <a:lstStyle/>
          <a:p>
            <a:pPr indent="0" lvl="1"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a:t>
            </a:r>
            <a:endParaRPr/>
          </a:p>
        </p:txBody>
      </p:sp>
      <p:pic>
        <p:nvPicPr>
          <p:cNvPr id="169" name="Google Shape;169;p25"/>
          <p:cNvPicPr preferRelativeResize="0"/>
          <p:nvPr/>
        </p:nvPicPr>
        <p:blipFill rotWithShape="1">
          <a:blip r:embed="rId13">
            <a:alphaModFix/>
          </a:blip>
          <a:srcRect b="0" l="0" r="0" t="0"/>
          <a:stretch/>
        </p:blipFill>
        <p:spPr>
          <a:xfrm>
            <a:off x="5978288" y="3772627"/>
            <a:ext cx="1197965" cy="908956"/>
          </a:xfrm>
          <a:prstGeom prst="rect">
            <a:avLst/>
          </a:prstGeom>
          <a:noFill/>
          <a:ln>
            <a:noFill/>
          </a:ln>
        </p:spPr>
      </p:pic>
      <p:sp>
        <p:nvSpPr>
          <p:cNvPr id="170" name="Google Shape;170;p25"/>
          <p:cNvSpPr/>
          <p:nvPr/>
        </p:nvSpPr>
        <p:spPr>
          <a:xfrm>
            <a:off x="1519647" y="4490008"/>
            <a:ext cx="124424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Arial"/>
                <a:ea typeface="Arial"/>
                <a:cs typeface="Arial"/>
                <a:sym typeface="Arial"/>
              </a:rPr>
              <a:t>youtube.html</a:t>
            </a:r>
            <a:endParaRPr/>
          </a:p>
        </p:txBody>
      </p:sp>
      <p:sp>
        <p:nvSpPr>
          <p:cNvPr id="171" name="Google Shape;171;p25"/>
          <p:cNvSpPr/>
          <p:nvPr/>
        </p:nvSpPr>
        <p:spPr>
          <a:xfrm>
            <a:off x="1735949" y="1798434"/>
            <a:ext cx="68253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400" u="none" cap="none" strike="noStrike">
                <a:solidFill>
                  <a:srgbClr val="000000"/>
                </a:solidFill>
                <a:latin typeface="Arial"/>
                <a:ea typeface="Arial"/>
                <a:cs typeface="Arial"/>
                <a:sym typeface="Arial"/>
              </a:rPr>
              <a:t>Client</a:t>
            </a:r>
            <a:endParaRPr/>
          </a:p>
        </p:txBody>
      </p:sp>
      <p:sp>
        <p:nvSpPr>
          <p:cNvPr id="172" name="Google Shape;172;p25"/>
          <p:cNvSpPr/>
          <p:nvPr/>
        </p:nvSpPr>
        <p:spPr>
          <a:xfrm>
            <a:off x="6228829" y="1572076"/>
            <a:ext cx="55906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Arial"/>
                <a:ea typeface="Arial"/>
                <a:cs typeface="Arial"/>
                <a:sym typeface="Arial"/>
              </a:rPr>
              <a:t>Server</a:t>
            </a:r>
            <a:endParaRPr/>
          </a:p>
        </p:txBody>
      </p:sp>
      <p:pic>
        <p:nvPicPr>
          <p:cNvPr id="173" name="Google Shape;173;p25"/>
          <p:cNvPicPr preferRelativeResize="0"/>
          <p:nvPr/>
        </p:nvPicPr>
        <p:blipFill rotWithShape="1">
          <a:blip r:embed="rId11">
            <a:alphaModFix/>
          </a:blip>
          <a:srcRect b="0" l="0" r="0" t="0"/>
          <a:stretch/>
        </p:blipFill>
        <p:spPr>
          <a:xfrm>
            <a:off x="2330777" y="3843474"/>
            <a:ext cx="681867" cy="511401"/>
          </a:xfrm>
          <a:prstGeom prst="rect">
            <a:avLst/>
          </a:prstGeom>
          <a:noFill/>
          <a:ln>
            <a:noFill/>
          </a:ln>
        </p:spPr>
      </p:pic>
      <p:cxnSp>
        <p:nvCxnSpPr>
          <p:cNvPr id="174" name="Google Shape;174;p25"/>
          <p:cNvCxnSpPr/>
          <p:nvPr/>
        </p:nvCxnSpPr>
        <p:spPr>
          <a:xfrm>
            <a:off x="3235576" y="1144182"/>
            <a:ext cx="0" cy="3640168"/>
          </a:xfrm>
          <a:prstGeom prst="straightConnector1">
            <a:avLst/>
          </a:prstGeom>
          <a:noFill/>
          <a:ln cap="flat" cmpd="sng" w="9525">
            <a:solidFill>
              <a:srgbClr val="4A73BB"/>
            </a:solidFill>
            <a:prstDash val="dashDot"/>
            <a:round/>
            <a:headEnd len="sm" w="sm" type="none"/>
            <a:tailEnd len="sm" w="sm" type="none"/>
          </a:ln>
        </p:spPr>
      </p:cxnSp>
      <p:cxnSp>
        <p:nvCxnSpPr>
          <p:cNvPr id="175" name="Google Shape;175;p25"/>
          <p:cNvCxnSpPr/>
          <p:nvPr/>
        </p:nvCxnSpPr>
        <p:spPr>
          <a:xfrm>
            <a:off x="5578224" y="1144182"/>
            <a:ext cx="0" cy="3627675"/>
          </a:xfrm>
          <a:prstGeom prst="straightConnector1">
            <a:avLst/>
          </a:prstGeom>
          <a:noFill/>
          <a:ln cap="flat" cmpd="sng" w="9525">
            <a:solidFill>
              <a:srgbClr val="4A73BB"/>
            </a:solidFill>
            <a:prstDash val="dashDot"/>
            <a:round/>
            <a:headEnd len="sm" w="sm" type="none"/>
            <a:tailEnd len="sm" w="sm" type="none"/>
          </a:ln>
        </p:spPr>
      </p:cxnSp>
      <p:pic>
        <p:nvPicPr>
          <p:cNvPr id="176" name="Google Shape;176;p25"/>
          <p:cNvPicPr preferRelativeResize="0"/>
          <p:nvPr/>
        </p:nvPicPr>
        <p:blipFill rotWithShape="1">
          <a:blip r:embed="rId14">
            <a:alphaModFix/>
          </a:blip>
          <a:srcRect b="0" l="0" r="0" t="0"/>
          <a:stretch/>
        </p:blipFill>
        <p:spPr>
          <a:xfrm>
            <a:off x="1394731" y="3895864"/>
            <a:ext cx="793446" cy="43771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5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500"/>
                                        <p:tgtEl>
                                          <p:spTgt spid="165"/>
                                        </p:tgtEl>
                                      </p:cBhvr>
                                    </p:animEffect>
                                  </p:childTnLst>
                                </p:cTn>
                              </p:par>
                              <p:par>
                                <p:cTn fill="hold" nodeType="withEffect" presetClass="emph" presetID="8" presetSubtype="0">
                                  <p:stCondLst>
                                    <p:cond delay="0"/>
                                  </p:stCondLst>
                                  <p:childTnLst>
                                    <p:animRot by="-21600000">
                                      <p:cBhvr>
                                        <p:cTn dur="2000" fill="hold"/>
                                        <p:tgtEl>
                                          <p:spTgt spid="165"/>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69"/>
                                        </p:tgtEl>
                                      </p:cBhvr>
                                    </p:animEffect>
                                    <p:set>
                                      <p:cBhvr>
                                        <p:cTn dur="1" fill="hold">
                                          <p:stCondLst>
                                            <p:cond delay="500"/>
                                          </p:stCondLst>
                                        </p:cTn>
                                        <p:tgtEl>
                                          <p:spTgt spid="16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par>
                                <p:cTn fill="hold" nodeType="withEffect" presetClass="emph" presetID="8" presetSubtype="0">
                                  <p:stCondLst>
                                    <p:cond delay="0"/>
                                  </p:stCondLst>
                                  <p:childTnLst>
                                    <p:animRot by="-21600000">
                                      <p:cBhvr>
                                        <p:cTn dur="2000" fill="hold"/>
                                        <p:tgtEl>
                                          <p:spTgt spid="173"/>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pic>
        <p:nvPicPr>
          <p:cNvPr id="885" name="Google Shape;885;p8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86" name="Google Shape;886;p8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87" name="Google Shape;887;p88"/>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888" name="Google Shape;888;p88"/>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889" name="Google Shape;889;p8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1. Dialog Alert</a:t>
            </a:r>
            <a:endParaRPr b="0" i="0" sz="2800" u="none" cap="none" strike="noStrike">
              <a:solidFill>
                <a:srgbClr val="243A62"/>
              </a:solidFill>
              <a:latin typeface="Arial"/>
              <a:ea typeface="Arial"/>
              <a:cs typeface="Arial"/>
              <a:sym typeface="Arial"/>
            </a:endParaRPr>
          </a:p>
        </p:txBody>
      </p:sp>
      <p:sp>
        <p:nvSpPr>
          <p:cNvPr id="890" name="Google Shape;890;p88"/>
          <p:cNvSpPr/>
          <p:nvPr/>
        </p:nvSpPr>
        <p:spPr>
          <a:xfrm>
            <a:off x="331181" y="876952"/>
            <a:ext cx="8373907" cy="3139281"/>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Dialog </a:t>
            </a:r>
            <a:r>
              <a:rPr b="0" i="0" lang="en-US" sz="1800" u="none" cap="none" strike="noStrike">
                <a:solidFill>
                  <a:srgbClr val="FF0000"/>
                </a:solidFill>
                <a:latin typeface="Verdana"/>
                <a:ea typeface="Verdana"/>
                <a:cs typeface="Verdana"/>
                <a:sym typeface="Verdana"/>
              </a:rPr>
              <a:t>alert() </a:t>
            </a:r>
            <a:r>
              <a:rPr b="0" i="0" lang="en-US" sz="1800" u="none" cap="none" strike="noStrike">
                <a:solidFill>
                  <a:srgbClr val="0C0C0C"/>
                </a:solidFill>
                <a:latin typeface="Verdana"/>
                <a:ea typeface="Verdana"/>
                <a:cs typeface="Verdana"/>
                <a:sym typeface="Verdana"/>
              </a:rPr>
              <a:t>biasanya digunakan untuk menampilkan sebauh pesan peringatan atau informasi. Fungsi </a:t>
            </a:r>
            <a:r>
              <a:rPr b="0" i="0" lang="en-US" sz="1800" u="none" cap="none" strike="noStrike">
                <a:solidFill>
                  <a:srgbClr val="FF0000"/>
                </a:solidFill>
                <a:latin typeface="Verdana"/>
                <a:ea typeface="Verdana"/>
                <a:cs typeface="Verdana"/>
                <a:sym typeface="Verdana"/>
              </a:rPr>
              <a:t>alert() </a:t>
            </a:r>
            <a:r>
              <a:rPr b="0" i="0" lang="en-US" sz="1800" u="none" cap="none" strike="noStrike">
                <a:solidFill>
                  <a:srgbClr val="0C0C0C"/>
                </a:solidFill>
                <a:latin typeface="Verdana"/>
                <a:ea typeface="Verdana"/>
                <a:cs typeface="Verdana"/>
                <a:sym typeface="Verdana"/>
              </a:rPr>
              <a:t>berada dalam objek window. Kita bisa menggunakannya seperti ini:</a:t>
            </a:r>
            <a:endParaRPr/>
          </a:p>
          <a:p>
            <a:pPr indent="0" lvl="0" marL="194728" marR="0" rtl="0" algn="l">
              <a:lnSpc>
                <a:spcPct val="100000"/>
              </a:lnSpc>
              <a:spcBef>
                <a:spcPts val="0"/>
              </a:spcBef>
              <a:spcAft>
                <a:spcPts val="0"/>
              </a:spcAft>
              <a:buNone/>
            </a:pPr>
            <a:r>
              <a:t/>
            </a:r>
            <a:endParaRPr b="1"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t/>
            </a:r>
            <a:endParaRPr b="1"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t/>
            </a:r>
            <a:endParaRPr b="1"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t/>
            </a:r>
            <a:endParaRPr b="1"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Atau seperti ini:</a:t>
            </a:r>
            <a:endParaRPr/>
          </a:p>
          <a:p>
            <a:pPr indent="0" lvl="0" marL="194728" marR="0" rtl="0" algn="l">
              <a:lnSpc>
                <a:spcPct val="100000"/>
              </a:lnSpc>
              <a:spcBef>
                <a:spcPts val="0"/>
              </a:spcBef>
              <a:spcAft>
                <a:spcPts val="0"/>
              </a:spcAft>
              <a:buNone/>
            </a:pPr>
            <a:r>
              <a:t/>
            </a:r>
            <a:endParaRPr b="1"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Karena objek window berisifat global, kita boleh tidak menulisnya.</a:t>
            </a:r>
            <a:endParaRPr/>
          </a:p>
        </p:txBody>
      </p:sp>
      <p:pic>
        <p:nvPicPr>
          <p:cNvPr id="891" name="Google Shape;891;p88"/>
          <p:cNvPicPr preferRelativeResize="0"/>
          <p:nvPr/>
        </p:nvPicPr>
        <p:blipFill rotWithShape="1">
          <a:blip r:embed="rId6">
            <a:alphaModFix/>
          </a:blip>
          <a:srcRect b="0" l="0" r="0" t="0"/>
          <a:stretch/>
        </p:blipFill>
        <p:spPr>
          <a:xfrm>
            <a:off x="2546611" y="1837049"/>
            <a:ext cx="3966320" cy="474234"/>
          </a:xfrm>
          <a:prstGeom prst="rect">
            <a:avLst/>
          </a:prstGeom>
          <a:noFill/>
          <a:ln>
            <a:noFill/>
          </a:ln>
        </p:spPr>
      </p:pic>
      <p:pic>
        <p:nvPicPr>
          <p:cNvPr id="892" name="Google Shape;892;p88"/>
          <p:cNvPicPr preferRelativeResize="0"/>
          <p:nvPr/>
        </p:nvPicPr>
        <p:blipFill rotWithShape="1">
          <a:blip r:embed="rId7">
            <a:alphaModFix/>
          </a:blip>
          <a:srcRect b="0" l="0" r="0" t="0"/>
          <a:stretch/>
        </p:blipFill>
        <p:spPr>
          <a:xfrm>
            <a:off x="2921738" y="2755926"/>
            <a:ext cx="3216065" cy="48728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pic>
        <p:nvPicPr>
          <p:cNvPr id="897" name="Google Shape;897;p8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98" name="Google Shape;898;p8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99" name="Google Shape;899;p89"/>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900" name="Google Shape;900;p89"/>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901" name="Google Shape;901;p89"/>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Dialog Alert</a:t>
            </a:r>
            <a:endParaRPr b="0" i="0" sz="2800" u="none" cap="none" strike="noStrike">
              <a:solidFill>
                <a:srgbClr val="243A62"/>
              </a:solidFill>
              <a:latin typeface="Arial"/>
              <a:ea typeface="Arial"/>
              <a:cs typeface="Arial"/>
              <a:sym typeface="Arial"/>
            </a:endParaRPr>
          </a:p>
        </p:txBody>
      </p:sp>
      <p:sp>
        <p:nvSpPr>
          <p:cNvPr id="902" name="Google Shape;902;p89"/>
          <p:cNvSpPr/>
          <p:nvPr/>
        </p:nvSpPr>
        <p:spPr>
          <a:xfrm>
            <a:off x="331181" y="876952"/>
            <a:ext cx="8373907" cy="954067"/>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chemeClr val="dk1"/>
                </a:solidFill>
                <a:latin typeface="Verdana"/>
                <a:ea typeface="Verdana"/>
                <a:cs typeface="Verdana"/>
                <a:sym typeface="Verdana"/>
              </a:rPr>
              <a:t>Dialog </a:t>
            </a:r>
            <a:r>
              <a:rPr b="0" i="0" lang="en-US" sz="1800" u="none" cap="none" strike="noStrike">
                <a:solidFill>
                  <a:srgbClr val="FF0000"/>
                </a:solidFill>
                <a:latin typeface="Verdana"/>
                <a:ea typeface="Verdana"/>
                <a:cs typeface="Verdana"/>
                <a:sym typeface="Verdana"/>
              </a:rPr>
              <a:t>alert() </a:t>
            </a:r>
            <a:r>
              <a:rPr b="0" i="0" lang="en-US" sz="1800" u="none" cap="none" strike="noStrike">
                <a:solidFill>
                  <a:schemeClr val="dk1"/>
                </a:solidFill>
                <a:latin typeface="Verdana"/>
                <a:ea typeface="Verdana"/>
                <a:cs typeface="Verdana"/>
                <a:sym typeface="Verdana"/>
              </a:rPr>
              <a:t>tidak akan mengembalikan nilai apa-apa saat dieksekusi. Contoh:</a:t>
            </a:r>
            <a:endParaRPr/>
          </a:p>
          <a:p>
            <a:pPr indent="0" lvl="0" marL="194728" marR="0" rtl="0" algn="l">
              <a:lnSpc>
                <a:spcPct val="100000"/>
              </a:lnSpc>
              <a:spcBef>
                <a:spcPts val="0"/>
              </a:spcBef>
              <a:spcAft>
                <a:spcPts val="0"/>
              </a:spcAft>
              <a:buNone/>
            </a:pPr>
            <a:r>
              <a:t/>
            </a:r>
            <a:endParaRPr b="1" i="0" sz="2000" u="none" cap="none" strike="noStrike">
              <a:solidFill>
                <a:srgbClr val="002060"/>
              </a:solidFill>
              <a:latin typeface="Verdana"/>
              <a:ea typeface="Verdana"/>
              <a:cs typeface="Verdana"/>
              <a:sym typeface="Verdana"/>
            </a:endParaRPr>
          </a:p>
        </p:txBody>
      </p:sp>
      <p:pic>
        <p:nvPicPr>
          <p:cNvPr id="903" name="Google Shape;903;p89"/>
          <p:cNvPicPr preferRelativeResize="0"/>
          <p:nvPr/>
        </p:nvPicPr>
        <p:blipFill rotWithShape="1">
          <a:blip r:embed="rId6">
            <a:alphaModFix/>
          </a:blip>
          <a:srcRect b="0" l="0" r="0" t="0"/>
          <a:stretch/>
        </p:blipFill>
        <p:spPr>
          <a:xfrm>
            <a:off x="1585588" y="1584518"/>
            <a:ext cx="5865091" cy="301336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pic>
        <p:nvPicPr>
          <p:cNvPr id="908" name="Google Shape;908;p9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09" name="Google Shape;909;p9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10" name="Google Shape;910;p90"/>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911" name="Google Shape;911;p90"/>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912" name="Google Shape;912;p90"/>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Output Dialog Alert</a:t>
            </a:r>
            <a:endParaRPr b="0" i="0" sz="2800" u="none" cap="none" strike="noStrike">
              <a:solidFill>
                <a:srgbClr val="243A62"/>
              </a:solidFill>
              <a:latin typeface="Arial"/>
              <a:ea typeface="Arial"/>
              <a:cs typeface="Arial"/>
              <a:sym typeface="Arial"/>
            </a:endParaRPr>
          </a:p>
        </p:txBody>
      </p:sp>
      <p:sp>
        <p:nvSpPr>
          <p:cNvPr id="913" name="Google Shape;913;p90"/>
          <p:cNvSpPr/>
          <p:nvPr/>
        </p:nvSpPr>
        <p:spPr>
          <a:xfrm>
            <a:off x="331181" y="876952"/>
            <a:ext cx="8373907" cy="646290"/>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Hasil:</a:t>
            </a:r>
            <a:endParaRPr/>
          </a:p>
          <a:p>
            <a:pPr indent="0" lvl="0" marL="194728" marR="0" rtl="0" algn="l">
              <a:lnSpc>
                <a:spcPct val="100000"/>
              </a:lnSpc>
              <a:spcBef>
                <a:spcPts val="0"/>
              </a:spcBef>
              <a:spcAft>
                <a:spcPts val="0"/>
              </a:spcAft>
              <a:buNone/>
            </a:pPr>
            <a:r>
              <a:t/>
            </a:r>
            <a:endParaRPr b="1" i="0" sz="1800" u="none" cap="none" strike="noStrike">
              <a:solidFill>
                <a:srgbClr val="0C0C0C"/>
              </a:solidFill>
              <a:latin typeface="Verdana"/>
              <a:ea typeface="Verdana"/>
              <a:cs typeface="Verdana"/>
              <a:sym typeface="Verdana"/>
            </a:endParaRPr>
          </a:p>
        </p:txBody>
      </p:sp>
      <p:pic>
        <p:nvPicPr>
          <p:cNvPr descr="Jendela dialgo alert" id="914" name="Google Shape;914;p90"/>
          <p:cNvPicPr preferRelativeResize="0"/>
          <p:nvPr/>
        </p:nvPicPr>
        <p:blipFill rotWithShape="1">
          <a:blip r:embed="rId6">
            <a:alphaModFix/>
          </a:blip>
          <a:srcRect b="0" l="0" r="0" t="0"/>
          <a:stretch/>
        </p:blipFill>
        <p:spPr>
          <a:xfrm>
            <a:off x="1430221" y="1252762"/>
            <a:ext cx="6175825" cy="358828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pic>
        <p:nvPicPr>
          <p:cNvPr id="919" name="Google Shape;919;p9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20" name="Google Shape;920;p9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21" name="Google Shape;921;p91"/>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922" name="Google Shape;922;p91"/>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923" name="Google Shape;923;p91"/>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Dialog Alert</a:t>
            </a:r>
            <a:endParaRPr b="0" i="0" sz="2800" u="none" cap="none" strike="noStrike">
              <a:solidFill>
                <a:srgbClr val="243A62"/>
              </a:solidFill>
              <a:latin typeface="Arial"/>
              <a:ea typeface="Arial"/>
              <a:cs typeface="Arial"/>
              <a:sym typeface="Arial"/>
            </a:endParaRPr>
          </a:p>
        </p:txBody>
      </p:sp>
      <p:sp>
        <p:nvSpPr>
          <p:cNvPr id="924" name="Google Shape;924;p91"/>
          <p:cNvSpPr/>
          <p:nvPr/>
        </p:nvSpPr>
        <p:spPr>
          <a:xfrm>
            <a:off x="331181" y="876952"/>
            <a:ext cx="8373907" cy="2585283"/>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Dialog alert() memiliki satu perameter yang harus diberikan, yaitu: teks yang akan ditampilkan pada dialog. </a:t>
            </a:r>
            <a:endParaRPr/>
          </a:p>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Pada contoh sebelumnya, kita memberikan teks "Selamat datang di tutorial Javascript".  Dan kita bisa menampilkan dialog alert() pada event tertentu, misalnya saat sebuah tombol diklik. </a:t>
            </a:r>
            <a:endParaRPr/>
          </a:p>
          <a:p>
            <a:pPr indent="0" lvl="0" marL="194728" marR="0" rtl="0" algn="just">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Ini bisa kita lakukan dengan menambahkan fungsi dialog pada </a:t>
            </a:r>
            <a:r>
              <a:rPr b="0" i="1" lang="en-US" sz="1800" u="none" cap="none" strike="noStrike">
                <a:solidFill>
                  <a:srgbClr val="0C0C0C"/>
                </a:solidFill>
                <a:latin typeface="Verdana"/>
                <a:ea typeface="Verdana"/>
                <a:cs typeface="Verdana"/>
                <a:sym typeface="Verdana"/>
              </a:rPr>
              <a:t>event listener.</a:t>
            </a:r>
            <a:r>
              <a:rPr b="0" i="0" lang="en-US" sz="1800" u="none" cap="none" strike="noStrike">
                <a:solidFill>
                  <a:srgbClr val="0C0C0C"/>
                </a:solidFill>
                <a:latin typeface="Verdana"/>
                <a:ea typeface="Verdana"/>
                <a:cs typeface="Verdana"/>
                <a:sym typeface="Verdana"/>
              </a:rPr>
              <a:t> Pada HTML, kita bisa masukan fungsi alert() pada atribut onClick agar nanti ditampilkan saat sebuah elemen diklik.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pic>
        <p:nvPicPr>
          <p:cNvPr id="929" name="Google Shape;929;p9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30" name="Google Shape;930;p9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31" name="Google Shape;931;p92"/>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932" name="Google Shape;932;p92"/>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933" name="Google Shape;933;p9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Dialog Alert</a:t>
            </a:r>
            <a:endParaRPr b="0" i="0" sz="2800" u="none" cap="none" strike="noStrike">
              <a:solidFill>
                <a:srgbClr val="243A62"/>
              </a:solidFill>
              <a:latin typeface="Arial"/>
              <a:ea typeface="Arial"/>
              <a:cs typeface="Arial"/>
              <a:sym typeface="Arial"/>
            </a:endParaRPr>
          </a:p>
        </p:txBody>
      </p:sp>
      <p:sp>
        <p:nvSpPr>
          <p:cNvPr id="934" name="Google Shape;934;p92"/>
          <p:cNvSpPr/>
          <p:nvPr/>
        </p:nvSpPr>
        <p:spPr>
          <a:xfrm>
            <a:off x="331181" y="876952"/>
            <a:ext cx="8373907" cy="369291"/>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Contoh:</a:t>
            </a:r>
            <a:endParaRPr b="0" i="0" sz="1800" u="none" cap="none" strike="noStrike">
              <a:solidFill>
                <a:srgbClr val="0C0C0C"/>
              </a:solidFill>
              <a:latin typeface="Verdana"/>
              <a:ea typeface="Verdana"/>
              <a:cs typeface="Verdana"/>
              <a:sym typeface="Verdana"/>
            </a:endParaRPr>
          </a:p>
        </p:txBody>
      </p:sp>
      <p:pic>
        <p:nvPicPr>
          <p:cNvPr id="935" name="Google Shape;935;p92"/>
          <p:cNvPicPr preferRelativeResize="0"/>
          <p:nvPr/>
        </p:nvPicPr>
        <p:blipFill rotWithShape="1">
          <a:blip r:embed="rId6">
            <a:alphaModFix/>
          </a:blip>
          <a:srcRect b="0" l="0" r="0" t="0"/>
          <a:stretch/>
        </p:blipFill>
        <p:spPr>
          <a:xfrm>
            <a:off x="455282" y="1308672"/>
            <a:ext cx="8198855" cy="290294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pic>
        <p:nvPicPr>
          <p:cNvPr id="940" name="Google Shape;940;p9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41" name="Google Shape;941;p9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42" name="Google Shape;942;p93"/>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943" name="Google Shape;943;p93"/>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944" name="Google Shape;944;p93"/>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2. Dialog Confirm</a:t>
            </a:r>
            <a:endParaRPr b="0" i="0" sz="2800" u="none" cap="none" strike="noStrike">
              <a:solidFill>
                <a:srgbClr val="243A62"/>
              </a:solidFill>
              <a:latin typeface="Arial"/>
              <a:ea typeface="Arial"/>
              <a:cs typeface="Arial"/>
              <a:sym typeface="Arial"/>
            </a:endParaRPr>
          </a:p>
        </p:txBody>
      </p:sp>
      <p:sp>
        <p:nvSpPr>
          <p:cNvPr id="945" name="Google Shape;945;p93"/>
          <p:cNvSpPr/>
          <p:nvPr/>
        </p:nvSpPr>
        <p:spPr>
          <a:xfrm>
            <a:off x="331181" y="876952"/>
            <a:ext cx="8373907" cy="1200288"/>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Dialog </a:t>
            </a:r>
            <a:r>
              <a:rPr b="0" i="0" lang="en-US" sz="1800" u="none" cap="none" strike="noStrike">
                <a:solidFill>
                  <a:srgbClr val="FF0000"/>
                </a:solidFill>
                <a:latin typeface="Verdana"/>
                <a:ea typeface="Verdana"/>
                <a:cs typeface="Verdana"/>
                <a:sym typeface="Verdana"/>
              </a:rPr>
              <a:t>confirm() </a:t>
            </a:r>
            <a:r>
              <a:rPr b="0" i="0" lang="en-US" sz="1800" u="none" cap="none" strike="noStrike">
                <a:solidFill>
                  <a:srgbClr val="0C0C0C"/>
                </a:solidFill>
                <a:latin typeface="Verdana"/>
                <a:ea typeface="Verdana"/>
                <a:cs typeface="Verdana"/>
                <a:sym typeface="Verdana"/>
              </a:rPr>
              <a:t>digunakan untuk melakukan konfirmasi dalam melakukan tindakan tertentu.</a:t>
            </a:r>
            <a:endParaRPr/>
          </a:p>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Dialog confirm dapat dibuat dengan fungsi </a:t>
            </a:r>
            <a:r>
              <a:rPr b="0" i="0" lang="en-US" sz="1800" u="none" cap="none" strike="noStrike">
                <a:solidFill>
                  <a:srgbClr val="FF0000"/>
                </a:solidFill>
                <a:latin typeface="Verdana"/>
                <a:ea typeface="Verdana"/>
                <a:cs typeface="Verdana"/>
                <a:sym typeface="Verdana"/>
              </a:rPr>
              <a:t>confirm(). </a:t>
            </a:r>
            <a:r>
              <a:rPr b="0" i="0" lang="en-US" sz="1800" u="none" cap="none" strike="noStrike">
                <a:solidFill>
                  <a:srgbClr val="0C0C0C"/>
                </a:solidFill>
                <a:latin typeface="Verdana"/>
                <a:ea typeface="Verdana"/>
                <a:cs typeface="Verdana"/>
                <a:sym typeface="Verdana"/>
              </a:rPr>
              <a:t>Contoh:</a:t>
            </a:r>
            <a:endParaRPr/>
          </a:p>
          <a:p>
            <a:pPr indent="0" lvl="0" marL="194728" marR="0" rtl="0" algn="l">
              <a:lnSpc>
                <a:spcPct val="100000"/>
              </a:lnSpc>
              <a:spcBef>
                <a:spcPts val="0"/>
              </a:spcBef>
              <a:spcAft>
                <a:spcPts val="0"/>
              </a:spcAft>
              <a:buNone/>
            </a:pPr>
            <a:r>
              <a:t/>
            </a:r>
            <a:endParaRPr b="1" i="0" sz="1800" u="none" cap="none" strike="noStrike">
              <a:solidFill>
                <a:srgbClr val="0C0C0C"/>
              </a:solidFill>
              <a:latin typeface="Verdana"/>
              <a:ea typeface="Verdana"/>
              <a:cs typeface="Verdana"/>
              <a:sym typeface="Verdana"/>
            </a:endParaRPr>
          </a:p>
        </p:txBody>
      </p:sp>
      <p:pic>
        <p:nvPicPr>
          <p:cNvPr id="946" name="Google Shape;946;p93"/>
          <p:cNvPicPr preferRelativeResize="0"/>
          <p:nvPr/>
        </p:nvPicPr>
        <p:blipFill rotWithShape="1">
          <a:blip r:embed="rId6">
            <a:alphaModFix/>
          </a:blip>
          <a:srcRect b="0" l="0" r="0" t="0"/>
          <a:stretch/>
        </p:blipFill>
        <p:spPr>
          <a:xfrm>
            <a:off x="1191981" y="1866501"/>
            <a:ext cx="6652305" cy="48439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pic>
        <p:nvPicPr>
          <p:cNvPr id="951" name="Google Shape;951;p9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52" name="Google Shape;952;p9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53" name="Google Shape;953;p94"/>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954" name="Google Shape;954;p94"/>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955" name="Google Shape;955;p94"/>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Dialog Confirm</a:t>
            </a:r>
            <a:endParaRPr b="0" i="0" sz="2800" u="none" cap="none" strike="noStrike">
              <a:solidFill>
                <a:srgbClr val="243A62"/>
              </a:solidFill>
              <a:latin typeface="Arial"/>
              <a:ea typeface="Arial"/>
              <a:cs typeface="Arial"/>
              <a:sym typeface="Arial"/>
            </a:endParaRPr>
          </a:p>
        </p:txBody>
      </p:sp>
      <p:sp>
        <p:nvSpPr>
          <p:cNvPr id="956" name="Google Shape;956;p94"/>
          <p:cNvSpPr/>
          <p:nvPr/>
        </p:nvSpPr>
        <p:spPr>
          <a:xfrm>
            <a:off x="331181" y="876952"/>
            <a:ext cx="8373907" cy="1200288"/>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Dialog </a:t>
            </a:r>
            <a:r>
              <a:rPr b="0" i="0" lang="en-US" sz="1800" u="none" cap="none" strike="noStrike">
                <a:solidFill>
                  <a:srgbClr val="FF0000"/>
                </a:solidFill>
                <a:latin typeface="Verdana"/>
                <a:ea typeface="Verdana"/>
                <a:cs typeface="Verdana"/>
                <a:sym typeface="Verdana"/>
              </a:rPr>
              <a:t>confirm() </a:t>
            </a:r>
            <a:r>
              <a:rPr b="0" i="0" lang="en-US" sz="1800" u="none" cap="none" strike="noStrike">
                <a:solidFill>
                  <a:srgbClr val="0C0C0C"/>
                </a:solidFill>
                <a:latin typeface="Verdana"/>
                <a:ea typeface="Verdana"/>
                <a:cs typeface="Verdana"/>
                <a:sym typeface="Verdana"/>
              </a:rPr>
              <a:t>akan mengembalikan nilai true apabila kita memilih tombol OK dan akan mengembalikan nilai false apabila kita memilih Cancel. Nilai kembalian ini dapat kita tampung dalam variabel untuk diproses. Contoh:</a:t>
            </a:r>
            <a:endParaRPr/>
          </a:p>
        </p:txBody>
      </p:sp>
      <p:pic>
        <p:nvPicPr>
          <p:cNvPr id="957" name="Google Shape;957;p94"/>
          <p:cNvPicPr preferRelativeResize="0"/>
          <p:nvPr/>
        </p:nvPicPr>
        <p:blipFill rotWithShape="1">
          <a:blip r:embed="rId6">
            <a:alphaModFix/>
          </a:blip>
          <a:srcRect b="0" l="0" r="0" t="0"/>
          <a:stretch/>
        </p:blipFill>
        <p:spPr>
          <a:xfrm>
            <a:off x="2032012" y="2077240"/>
            <a:ext cx="5103129" cy="301659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pic>
        <p:nvPicPr>
          <p:cNvPr id="962" name="Google Shape;962;p9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63" name="Google Shape;963;p9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64" name="Google Shape;964;p95"/>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965" name="Google Shape;965;p95"/>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966" name="Google Shape;966;p95"/>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Output Dialog Confirm</a:t>
            </a:r>
            <a:endParaRPr b="0" i="0" sz="2800" u="none" cap="none" strike="noStrike">
              <a:solidFill>
                <a:srgbClr val="243A62"/>
              </a:solidFill>
              <a:latin typeface="Arial"/>
              <a:ea typeface="Arial"/>
              <a:cs typeface="Arial"/>
              <a:sym typeface="Arial"/>
            </a:endParaRPr>
          </a:p>
        </p:txBody>
      </p:sp>
      <p:sp>
        <p:nvSpPr>
          <p:cNvPr id="967" name="Google Shape;967;p95"/>
          <p:cNvSpPr/>
          <p:nvPr/>
        </p:nvSpPr>
        <p:spPr>
          <a:xfrm>
            <a:off x="331181" y="876952"/>
            <a:ext cx="8373907" cy="369291"/>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Hasil: </a:t>
            </a:r>
            <a:endParaRPr b="0" i="0" sz="1800" u="none" cap="none" strike="noStrike">
              <a:solidFill>
                <a:srgbClr val="0C0C0C"/>
              </a:solidFill>
              <a:latin typeface="Verdana"/>
              <a:ea typeface="Verdana"/>
              <a:cs typeface="Verdana"/>
              <a:sym typeface="Verdana"/>
            </a:endParaRPr>
          </a:p>
        </p:txBody>
      </p:sp>
      <p:pic>
        <p:nvPicPr>
          <p:cNvPr descr="Jendela dialog konfirmasi" id="968" name="Google Shape;968;p95"/>
          <p:cNvPicPr preferRelativeResize="0"/>
          <p:nvPr/>
        </p:nvPicPr>
        <p:blipFill rotWithShape="1">
          <a:blip r:embed="rId6">
            <a:alphaModFix/>
          </a:blip>
          <a:srcRect b="0" l="0" r="0" t="0"/>
          <a:stretch/>
        </p:blipFill>
        <p:spPr>
          <a:xfrm>
            <a:off x="1626855" y="1248087"/>
            <a:ext cx="5782558" cy="3592963"/>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pic>
        <p:nvPicPr>
          <p:cNvPr id="973" name="Google Shape;973;p9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74" name="Google Shape;974;p9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75" name="Google Shape;975;p96"/>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976" name="Google Shape;976;p96"/>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977" name="Google Shape;977;p96"/>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3. Dialog Prompt</a:t>
            </a:r>
            <a:endParaRPr b="0" i="0" sz="2800" u="none" cap="none" strike="noStrike">
              <a:solidFill>
                <a:srgbClr val="243A62"/>
              </a:solidFill>
              <a:latin typeface="Arial"/>
              <a:ea typeface="Arial"/>
              <a:cs typeface="Arial"/>
              <a:sym typeface="Arial"/>
            </a:endParaRPr>
          </a:p>
        </p:txBody>
      </p:sp>
      <p:sp>
        <p:nvSpPr>
          <p:cNvPr id="978" name="Google Shape;978;p96"/>
          <p:cNvSpPr/>
          <p:nvPr/>
        </p:nvSpPr>
        <p:spPr>
          <a:xfrm>
            <a:off x="331181" y="876952"/>
            <a:ext cx="2911891" cy="3416279"/>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Dialog </a:t>
            </a:r>
            <a:r>
              <a:rPr b="0" i="0" lang="en-US" sz="1800" u="none" cap="none" strike="noStrike">
                <a:solidFill>
                  <a:srgbClr val="FF0000"/>
                </a:solidFill>
                <a:latin typeface="Verdana"/>
                <a:ea typeface="Verdana"/>
                <a:cs typeface="Verdana"/>
                <a:sym typeface="Verdana"/>
              </a:rPr>
              <a:t>prompt() </a:t>
            </a:r>
            <a:r>
              <a:rPr b="0" i="0" lang="en-US" sz="1800" u="none" cap="none" strike="noStrike">
                <a:solidFill>
                  <a:srgbClr val="0C0C0C"/>
                </a:solidFill>
                <a:latin typeface="Verdana"/>
                <a:ea typeface="Verdana"/>
                <a:cs typeface="Verdana"/>
                <a:sym typeface="Verdana"/>
              </a:rPr>
              <a:t>berfungsi untuk mengambil sebuah inputan dari pengguna.</a:t>
            </a:r>
            <a:endParaRPr/>
          </a:p>
          <a:p>
            <a:pPr indent="0" lvl="0" marL="194728" marR="0" rtl="0" algn="l">
              <a:lnSpc>
                <a:spcPct val="100000"/>
              </a:lnSpc>
              <a:spcBef>
                <a:spcPts val="0"/>
              </a:spcBef>
              <a:spcAft>
                <a:spcPts val="0"/>
              </a:spcAft>
              <a:buNone/>
            </a:pPr>
            <a:r>
              <a:t/>
            </a:r>
            <a:endParaRPr b="0"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Dialog </a:t>
            </a:r>
            <a:r>
              <a:rPr b="0" i="0" lang="en-US" sz="1800" u="none" cap="none" strike="noStrike">
                <a:solidFill>
                  <a:srgbClr val="FF0000"/>
                </a:solidFill>
                <a:latin typeface="Verdana"/>
                <a:ea typeface="Verdana"/>
                <a:cs typeface="Verdana"/>
                <a:sym typeface="Verdana"/>
              </a:rPr>
              <a:t>prompt() </a:t>
            </a:r>
            <a:r>
              <a:rPr b="0" i="0" lang="en-US" sz="1800" u="none" cap="none" strike="noStrike">
                <a:solidFill>
                  <a:srgbClr val="0C0C0C"/>
                </a:solidFill>
                <a:latin typeface="Verdana"/>
                <a:ea typeface="Verdana"/>
                <a:cs typeface="Verdana"/>
                <a:sym typeface="Verdana"/>
              </a:rPr>
              <a:t>akan mengembalikan sebuah nilai string dari apa yang diinputkan oleh pengguna.</a:t>
            </a:r>
            <a:endParaRPr/>
          </a:p>
        </p:txBody>
      </p:sp>
      <p:pic>
        <p:nvPicPr>
          <p:cNvPr id="979" name="Google Shape;979;p96"/>
          <p:cNvPicPr preferRelativeResize="0"/>
          <p:nvPr/>
        </p:nvPicPr>
        <p:blipFill rotWithShape="1">
          <a:blip r:embed="rId6">
            <a:alphaModFix/>
          </a:blip>
          <a:srcRect b="0" l="0" r="0" t="0"/>
          <a:stretch/>
        </p:blipFill>
        <p:spPr>
          <a:xfrm>
            <a:off x="3243072" y="876952"/>
            <a:ext cx="5722268" cy="341627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pic>
        <p:nvPicPr>
          <p:cNvPr id="984" name="Google Shape;984;p9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85" name="Google Shape;985;p9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86" name="Google Shape;986;p97"/>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987" name="Google Shape;987;p97"/>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988" name="Google Shape;988;p9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Output Dialog Prompt</a:t>
            </a:r>
            <a:endParaRPr b="0" i="0" sz="2800" u="none" cap="none" strike="noStrike">
              <a:solidFill>
                <a:srgbClr val="243A62"/>
              </a:solidFill>
              <a:latin typeface="Arial"/>
              <a:ea typeface="Arial"/>
              <a:cs typeface="Arial"/>
              <a:sym typeface="Arial"/>
            </a:endParaRPr>
          </a:p>
        </p:txBody>
      </p:sp>
      <p:sp>
        <p:nvSpPr>
          <p:cNvPr id="989" name="Google Shape;989;p97"/>
          <p:cNvSpPr/>
          <p:nvPr/>
        </p:nvSpPr>
        <p:spPr>
          <a:xfrm>
            <a:off x="331181" y="876952"/>
            <a:ext cx="2911891" cy="369291"/>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Hasil: </a:t>
            </a:r>
            <a:endParaRPr b="0" i="0" sz="1800" u="none" cap="none" strike="noStrike">
              <a:solidFill>
                <a:srgbClr val="0C0C0C"/>
              </a:solidFill>
              <a:latin typeface="Verdana"/>
              <a:ea typeface="Verdana"/>
              <a:cs typeface="Verdana"/>
              <a:sym typeface="Verdana"/>
            </a:endParaRPr>
          </a:p>
        </p:txBody>
      </p:sp>
      <p:pic>
        <p:nvPicPr>
          <p:cNvPr descr="Jendela dialog prompt" id="990" name="Google Shape;990;p97"/>
          <p:cNvPicPr preferRelativeResize="0"/>
          <p:nvPr/>
        </p:nvPicPr>
        <p:blipFill rotWithShape="1">
          <a:blip r:embed="rId6">
            <a:alphaModFix/>
          </a:blip>
          <a:srcRect b="0" l="0" r="0" t="0"/>
          <a:stretch/>
        </p:blipFill>
        <p:spPr>
          <a:xfrm>
            <a:off x="1649488" y="1246243"/>
            <a:ext cx="5937595" cy="36892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82" name="Google Shape;182;p2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83" name="Google Shape;183;p26"/>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84" name="Google Shape;184;p26"/>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185" name="Google Shape;185;p26"/>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100" u="none" cap="none" strike="noStrike">
                <a:solidFill>
                  <a:srgbClr val="243A62"/>
                </a:solidFill>
                <a:latin typeface="Cambria"/>
                <a:ea typeface="Cambria"/>
                <a:cs typeface="Cambria"/>
                <a:sym typeface="Cambria"/>
              </a:rPr>
              <a:t>Cara Kerja Web PHP dengan Server Local (Localhost)</a:t>
            </a:r>
            <a:endParaRPr i="0" sz="2100" u="none" cap="none" strike="noStrike">
              <a:solidFill>
                <a:srgbClr val="243A62"/>
              </a:solidFill>
              <a:latin typeface="Cambria"/>
              <a:ea typeface="Cambria"/>
              <a:cs typeface="Cambria"/>
              <a:sym typeface="Cambria"/>
            </a:endParaRPr>
          </a:p>
        </p:txBody>
      </p:sp>
      <p:pic>
        <p:nvPicPr>
          <p:cNvPr id="186" name="Google Shape;186;p26"/>
          <p:cNvPicPr preferRelativeResize="0"/>
          <p:nvPr/>
        </p:nvPicPr>
        <p:blipFill rotWithShape="1">
          <a:blip r:embed="rId6">
            <a:alphaModFix/>
          </a:blip>
          <a:srcRect b="0" l="0" r="0" t="0"/>
          <a:stretch/>
        </p:blipFill>
        <p:spPr>
          <a:xfrm>
            <a:off x="1760880" y="1125436"/>
            <a:ext cx="770790" cy="611495"/>
          </a:xfrm>
          <a:prstGeom prst="rect">
            <a:avLst/>
          </a:prstGeom>
          <a:noFill/>
          <a:ln>
            <a:noFill/>
          </a:ln>
        </p:spPr>
      </p:pic>
      <p:sp>
        <p:nvSpPr>
          <p:cNvPr id="187" name="Google Shape;187;p26"/>
          <p:cNvSpPr/>
          <p:nvPr/>
        </p:nvSpPr>
        <p:spPr>
          <a:xfrm>
            <a:off x="1229472" y="4944288"/>
            <a:ext cx="1448430" cy="369332"/>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88" name="Google Shape;188;p26"/>
          <p:cNvPicPr preferRelativeResize="0"/>
          <p:nvPr/>
        </p:nvPicPr>
        <p:blipFill rotWithShape="1">
          <a:blip r:embed="rId7">
            <a:alphaModFix/>
          </a:blip>
          <a:srcRect b="0" l="0" r="0" t="0"/>
          <a:stretch/>
        </p:blipFill>
        <p:spPr>
          <a:xfrm>
            <a:off x="1252238" y="2269105"/>
            <a:ext cx="1763305" cy="1423358"/>
          </a:xfrm>
          <a:prstGeom prst="rect">
            <a:avLst/>
          </a:prstGeom>
          <a:noFill/>
          <a:ln>
            <a:noFill/>
          </a:ln>
        </p:spPr>
      </p:pic>
      <p:cxnSp>
        <p:nvCxnSpPr>
          <p:cNvPr id="189" name="Google Shape;189;p26"/>
          <p:cNvCxnSpPr/>
          <p:nvPr/>
        </p:nvCxnSpPr>
        <p:spPr>
          <a:xfrm>
            <a:off x="3872326" y="2357200"/>
            <a:ext cx="1007604" cy="0"/>
          </a:xfrm>
          <a:prstGeom prst="straightConnector1">
            <a:avLst/>
          </a:prstGeom>
          <a:noFill/>
          <a:ln cap="flat" cmpd="sng" w="76200">
            <a:solidFill>
              <a:srgbClr val="4A73BB"/>
            </a:solidFill>
            <a:prstDash val="solid"/>
            <a:round/>
            <a:headEnd len="sm" w="sm" type="none"/>
            <a:tailEnd len="med" w="med" type="triangle"/>
          </a:ln>
        </p:spPr>
      </p:cxnSp>
      <p:pic>
        <p:nvPicPr>
          <p:cNvPr id="190" name="Google Shape;190;p26"/>
          <p:cNvPicPr preferRelativeResize="0"/>
          <p:nvPr/>
        </p:nvPicPr>
        <p:blipFill rotWithShape="1">
          <a:blip r:embed="rId8">
            <a:alphaModFix/>
          </a:blip>
          <a:srcRect b="0" l="0" r="18251" t="0"/>
          <a:stretch/>
        </p:blipFill>
        <p:spPr>
          <a:xfrm>
            <a:off x="1383784" y="2420116"/>
            <a:ext cx="1515659" cy="1107273"/>
          </a:xfrm>
          <a:prstGeom prst="rect">
            <a:avLst/>
          </a:prstGeom>
          <a:noFill/>
          <a:ln>
            <a:noFill/>
          </a:ln>
        </p:spPr>
      </p:pic>
      <p:sp>
        <p:nvSpPr>
          <p:cNvPr id="191" name="Google Shape;191;p26"/>
          <p:cNvSpPr/>
          <p:nvPr/>
        </p:nvSpPr>
        <p:spPr>
          <a:xfrm>
            <a:off x="5871516" y="2101560"/>
            <a:ext cx="1411510" cy="1545878"/>
          </a:xfrm>
          <a:prstGeom prst="rect">
            <a:avLst/>
          </a:prstGeom>
          <a:gradFill>
            <a:gsLst>
              <a:gs pos="0">
                <a:srgbClr val="FFAF82"/>
              </a:gs>
              <a:gs pos="35000">
                <a:srgbClr val="FFC5A7"/>
              </a:gs>
              <a:gs pos="100000">
                <a:srgbClr val="FFE8DA"/>
              </a:gs>
            </a:gsLst>
            <a:lin ang="16200000" scaled="0"/>
          </a:gradFill>
          <a:ln cap="flat" cmpd="sng" w="9525">
            <a:solidFill>
              <a:srgbClr val="EB792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1"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1" lang="en-US" sz="1400" u="none" cap="none" strike="noStrike">
                <a:solidFill>
                  <a:schemeClr val="dk1"/>
                </a:solidFill>
                <a:latin typeface="Arial"/>
                <a:ea typeface="Arial"/>
                <a:cs typeface="Arial"/>
                <a:sym typeface="Arial"/>
              </a:rPr>
              <a:t>youtube.php</a:t>
            </a:r>
            <a:endParaRPr b="0" i="1"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0" i="1"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0" i="1"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0" i="1"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0" i="1"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0" i="1" sz="1400" u="none" cap="none" strike="noStrike">
              <a:solidFill>
                <a:schemeClr val="dk1"/>
              </a:solidFill>
              <a:latin typeface="Arial"/>
              <a:ea typeface="Arial"/>
              <a:cs typeface="Arial"/>
              <a:sym typeface="Arial"/>
            </a:endParaRPr>
          </a:p>
        </p:txBody>
      </p:sp>
      <p:pic>
        <p:nvPicPr>
          <p:cNvPr id="192" name="Google Shape;192;p26"/>
          <p:cNvPicPr preferRelativeResize="0"/>
          <p:nvPr/>
        </p:nvPicPr>
        <p:blipFill rotWithShape="1">
          <a:blip r:embed="rId9">
            <a:alphaModFix/>
          </a:blip>
          <a:srcRect b="0" l="0" r="0" t="0"/>
          <a:stretch/>
        </p:blipFill>
        <p:spPr>
          <a:xfrm>
            <a:off x="6280170" y="3203365"/>
            <a:ext cx="425087" cy="347555"/>
          </a:xfrm>
          <a:prstGeom prst="rect">
            <a:avLst/>
          </a:prstGeom>
          <a:noFill/>
          <a:ln>
            <a:noFill/>
          </a:ln>
        </p:spPr>
      </p:pic>
      <p:pic>
        <p:nvPicPr>
          <p:cNvPr id="193" name="Google Shape;193;p26"/>
          <p:cNvPicPr preferRelativeResize="0"/>
          <p:nvPr/>
        </p:nvPicPr>
        <p:blipFill rotWithShape="1">
          <a:blip r:embed="rId10">
            <a:alphaModFix/>
          </a:blip>
          <a:srcRect b="0" l="0" r="0" t="0"/>
          <a:stretch/>
        </p:blipFill>
        <p:spPr>
          <a:xfrm>
            <a:off x="6321305" y="2623291"/>
            <a:ext cx="512296" cy="384223"/>
          </a:xfrm>
          <a:prstGeom prst="rect">
            <a:avLst/>
          </a:prstGeom>
          <a:noFill/>
          <a:ln>
            <a:noFill/>
          </a:ln>
        </p:spPr>
      </p:pic>
      <p:cxnSp>
        <p:nvCxnSpPr>
          <p:cNvPr id="194" name="Google Shape;194;p26"/>
          <p:cNvCxnSpPr/>
          <p:nvPr/>
        </p:nvCxnSpPr>
        <p:spPr>
          <a:xfrm rot="10800000">
            <a:off x="3872326" y="2888535"/>
            <a:ext cx="1007604" cy="0"/>
          </a:xfrm>
          <a:prstGeom prst="straightConnector1">
            <a:avLst/>
          </a:prstGeom>
          <a:noFill/>
          <a:ln cap="flat" cmpd="sng" w="76200">
            <a:solidFill>
              <a:srgbClr val="4A73BB"/>
            </a:solidFill>
            <a:prstDash val="solid"/>
            <a:round/>
            <a:headEnd len="sm" w="sm" type="none"/>
            <a:tailEnd len="med" w="med" type="triangle"/>
          </a:ln>
        </p:spPr>
      </p:cxnSp>
      <p:pic>
        <p:nvPicPr>
          <p:cNvPr id="195" name="Google Shape;195;p26"/>
          <p:cNvPicPr preferRelativeResize="0"/>
          <p:nvPr/>
        </p:nvPicPr>
        <p:blipFill rotWithShape="1">
          <a:blip r:embed="rId11">
            <a:alphaModFix/>
          </a:blip>
          <a:srcRect b="0" l="0" r="20082" t="0"/>
          <a:stretch/>
        </p:blipFill>
        <p:spPr>
          <a:xfrm>
            <a:off x="1349298" y="2420495"/>
            <a:ext cx="1486536" cy="1110883"/>
          </a:xfrm>
          <a:prstGeom prst="rect">
            <a:avLst/>
          </a:prstGeom>
          <a:noFill/>
          <a:ln>
            <a:noFill/>
          </a:ln>
        </p:spPr>
      </p:pic>
      <p:sp>
        <p:nvSpPr>
          <p:cNvPr id="196" name="Google Shape;196;p26"/>
          <p:cNvSpPr/>
          <p:nvPr/>
        </p:nvSpPr>
        <p:spPr>
          <a:xfrm>
            <a:off x="3684865" y="3246671"/>
            <a:ext cx="1448430" cy="307777"/>
          </a:xfrm>
          <a:prstGeom prst="rect">
            <a:avLst/>
          </a:prstGeom>
          <a:noFill/>
          <a:ln>
            <a:noFill/>
          </a:ln>
        </p:spPr>
        <p:txBody>
          <a:bodyPr anchorCtr="0" anchor="t" bIns="45700" lIns="91425" spcFirstLastPara="1" rIns="91425" wrap="square" tIns="45700">
            <a:spAutoFit/>
          </a:bodyPr>
          <a:lstStyle/>
          <a:p>
            <a:pPr indent="0" lvl="1"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a:t>
            </a:r>
            <a:endParaRPr/>
          </a:p>
        </p:txBody>
      </p:sp>
      <p:pic>
        <p:nvPicPr>
          <p:cNvPr id="197" name="Google Shape;197;p26"/>
          <p:cNvPicPr preferRelativeResize="0"/>
          <p:nvPr/>
        </p:nvPicPr>
        <p:blipFill rotWithShape="1">
          <a:blip r:embed="rId12">
            <a:alphaModFix/>
          </a:blip>
          <a:srcRect b="0" l="0" r="0" t="0"/>
          <a:stretch/>
        </p:blipFill>
        <p:spPr>
          <a:xfrm>
            <a:off x="5978288" y="3772627"/>
            <a:ext cx="1197965" cy="908956"/>
          </a:xfrm>
          <a:prstGeom prst="rect">
            <a:avLst/>
          </a:prstGeom>
          <a:noFill/>
          <a:ln>
            <a:noFill/>
          </a:ln>
        </p:spPr>
      </p:pic>
      <p:sp>
        <p:nvSpPr>
          <p:cNvPr id="198" name="Google Shape;198;p26"/>
          <p:cNvSpPr/>
          <p:nvPr/>
        </p:nvSpPr>
        <p:spPr>
          <a:xfrm>
            <a:off x="1519647" y="4490008"/>
            <a:ext cx="124424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Arial"/>
                <a:ea typeface="Arial"/>
                <a:cs typeface="Arial"/>
                <a:sym typeface="Arial"/>
              </a:rPr>
              <a:t>youtube.html</a:t>
            </a:r>
            <a:endParaRPr/>
          </a:p>
        </p:txBody>
      </p:sp>
      <p:sp>
        <p:nvSpPr>
          <p:cNvPr id="199" name="Google Shape;199;p26"/>
          <p:cNvSpPr/>
          <p:nvPr/>
        </p:nvSpPr>
        <p:spPr>
          <a:xfrm>
            <a:off x="1735949" y="1798434"/>
            <a:ext cx="68253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400" u="none" cap="none" strike="noStrike">
                <a:solidFill>
                  <a:srgbClr val="000000"/>
                </a:solidFill>
                <a:latin typeface="Arial"/>
                <a:ea typeface="Arial"/>
                <a:cs typeface="Arial"/>
                <a:sym typeface="Arial"/>
              </a:rPr>
              <a:t>Client</a:t>
            </a:r>
            <a:endParaRPr/>
          </a:p>
        </p:txBody>
      </p:sp>
      <p:sp>
        <p:nvSpPr>
          <p:cNvPr id="200" name="Google Shape;200;p26"/>
          <p:cNvSpPr/>
          <p:nvPr/>
        </p:nvSpPr>
        <p:spPr>
          <a:xfrm>
            <a:off x="6228829" y="1694737"/>
            <a:ext cx="55906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Arial"/>
                <a:ea typeface="Arial"/>
                <a:cs typeface="Arial"/>
                <a:sym typeface="Arial"/>
              </a:rPr>
              <a:t>Server</a:t>
            </a:r>
            <a:endParaRPr/>
          </a:p>
        </p:txBody>
      </p:sp>
      <p:pic>
        <p:nvPicPr>
          <p:cNvPr id="201" name="Google Shape;201;p26"/>
          <p:cNvPicPr preferRelativeResize="0"/>
          <p:nvPr/>
        </p:nvPicPr>
        <p:blipFill rotWithShape="1">
          <a:blip r:embed="rId10">
            <a:alphaModFix/>
          </a:blip>
          <a:srcRect b="0" l="0" r="0" t="0"/>
          <a:stretch/>
        </p:blipFill>
        <p:spPr>
          <a:xfrm>
            <a:off x="2330777" y="3843474"/>
            <a:ext cx="681867" cy="511401"/>
          </a:xfrm>
          <a:prstGeom prst="rect">
            <a:avLst/>
          </a:prstGeom>
          <a:noFill/>
          <a:ln>
            <a:noFill/>
          </a:ln>
        </p:spPr>
      </p:pic>
      <p:cxnSp>
        <p:nvCxnSpPr>
          <p:cNvPr id="202" name="Google Shape;202;p26"/>
          <p:cNvCxnSpPr/>
          <p:nvPr/>
        </p:nvCxnSpPr>
        <p:spPr>
          <a:xfrm>
            <a:off x="3235576" y="1144182"/>
            <a:ext cx="0" cy="3640168"/>
          </a:xfrm>
          <a:prstGeom prst="straightConnector1">
            <a:avLst/>
          </a:prstGeom>
          <a:noFill/>
          <a:ln cap="flat" cmpd="sng" w="9525">
            <a:solidFill>
              <a:srgbClr val="4A73BB"/>
            </a:solidFill>
            <a:prstDash val="dashDot"/>
            <a:round/>
            <a:headEnd len="sm" w="sm" type="none"/>
            <a:tailEnd len="sm" w="sm" type="none"/>
          </a:ln>
        </p:spPr>
      </p:cxnSp>
      <p:cxnSp>
        <p:nvCxnSpPr>
          <p:cNvPr id="203" name="Google Shape;203;p26"/>
          <p:cNvCxnSpPr/>
          <p:nvPr/>
        </p:nvCxnSpPr>
        <p:spPr>
          <a:xfrm>
            <a:off x="5578224" y="1144182"/>
            <a:ext cx="0" cy="3627675"/>
          </a:xfrm>
          <a:prstGeom prst="straightConnector1">
            <a:avLst/>
          </a:prstGeom>
          <a:noFill/>
          <a:ln cap="flat" cmpd="sng" w="9525">
            <a:solidFill>
              <a:srgbClr val="4A73BB"/>
            </a:solidFill>
            <a:prstDash val="dashDot"/>
            <a:round/>
            <a:headEnd len="sm" w="sm" type="none"/>
            <a:tailEnd len="sm" w="sm" type="none"/>
          </a:ln>
        </p:spPr>
      </p:cxnSp>
      <p:pic>
        <p:nvPicPr>
          <p:cNvPr id="204" name="Google Shape;204;p26"/>
          <p:cNvPicPr preferRelativeResize="0"/>
          <p:nvPr/>
        </p:nvPicPr>
        <p:blipFill rotWithShape="1">
          <a:blip r:embed="rId13">
            <a:alphaModFix/>
          </a:blip>
          <a:srcRect b="0" l="0" r="0" t="0"/>
          <a:stretch/>
        </p:blipFill>
        <p:spPr>
          <a:xfrm>
            <a:off x="1394731" y="3895864"/>
            <a:ext cx="793446" cy="437718"/>
          </a:xfrm>
          <a:prstGeom prst="rect">
            <a:avLst/>
          </a:prstGeom>
          <a:noFill/>
          <a:ln>
            <a:noFill/>
          </a:ln>
        </p:spPr>
      </p:pic>
      <p:sp>
        <p:nvSpPr>
          <p:cNvPr id="205" name="Google Shape;205;p26"/>
          <p:cNvSpPr/>
          <p:nvPr/>
        </p:nvSpPr>
        <p:spPr>
          <a:xfrm>
            <a:off x="3862685" y="903471"/>
            <a:ext cx="1026886" cy="1026886"/>
          </a:xfrm>
          <a:prstGeom prst="mathPlus">
            <a:avLst>
              <a:gd fmla="val 23520" name="adj1"/>
            </a:avLst>
          </a:prstGeom>
          <a:solidFill>
            <a:schemeClr val="accent1"/>
          </a:solidFill>
          <a:ln cap="flat" cmpd="sng" w="25400">
            <a:solidFill>
              <a:srgbClr val="3956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06" name="Google Shape;206;p26"/>
          <p:cNvPicPr preferRelativeResize="0"/>
          <p:nvPr/>
        </p:nvPicPr>
        <p:blipFill rotWithShape="1">
          <a:blip r:embed="rId14">
            <a:alphaModFix/>
          </a:blip>
          <a:srcRect b="0" l="0" r="0" t="0"/>
          <a:stretch/>
        </p:blipFill>
        <p:spPr>
          <a:xfrm>
            <a:off x="5686168" y="925658"/>
            <a:ext cx="1782204" cy="10396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5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par>
                                <p:cTn fill="hold" nodeType="withEffect" presetClass="emph" presetID="8" presetSubtype="0">
                                  <p:stCondLst>
                                    <p:cond delay="0"/>
                                  </p:stCondLst>
                                  <p:childTnLst>
                                    <p:animRot by="-21600000">
                                      <p:cBhvr>
                                        <p:cTn dur="2000" fill="hold"/>
                                        <p:tgtEl>
                                          <p:spTgt spid="193"/>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97"/>
                                        </p:tgtEl>
                                      </p:cBhvr>
                                    </p:animEffect>
                                    <p:set>
                                      <p:cBhvr>
                                        <p:cTn dur="1" fill="hold">
                                          <p:stCondLst>
                                            <p:cond delay="500"/>
                                          </p:stCondLst>
                                        </p:cTn>
                                        <p:tgtEl>
                                          <p:spTgt spid="19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5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500"/>
                                        <p:tgtEl>
                                          <p:spTgt spid="201"/>
                                        </p:tgtEl>
                                      </p:cBhvr>
                                    </p:animEffect>
                                  </p:childTnLst>
                                </p:cTn>
                              </p:par>
                              <p:par>
                                <p:cTn fill="hold" nodeType="withEffect" presetClass="emph" presetID="8" presetSubtype="0">
                                  <p:stCondLst>
                                    <p:cond delay="0"/>
                                  </p:stCondLst>
                                  <p:childTnLst>
                                    <p:animRot by="-21600000">
                                      <p:cBhvr>
                                        <p:cTn dur="2000" fill="hold"/>
                                        <p:tgtEl>
                                          <p:spTgt spid="201"/>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pic>
        <p:nvPicPr>
          <p:cNvPr id="995" name="Google Shape;995;p9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96" name="Google Shape;996;p9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97" name="Google Shape;997;p98"/>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998" name="Google Shape;998;p98"/>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999" name="Google Shape;999;p9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Dialog Prompt</a:t>
            </a:r>
            <a:endParaRPr b="0" i="0" sz="2800" u="none" cap="none" strike="noStrike">
              <a:solidFill>
                <a:srgbClr val="243A62"/>
              </a:solidFill>
              <a:latin typeface="Arial"/>
              <a:ea typeface="Arial"/>
              <a:cs typeface="Arial"/>
              <a:sym typeface="Arial"/>
            </a:endParaRPr>
          </a:p>
        </p:txBody>
      </p:sp>
      <p:sp>
        <p:nvSpPr>
          <p:cNvPr id="1000" name="Google Shape;1000;p98"/>
          <p:cNvSpPr/>
          <p:nvPr/>
        </p:nvSpPr>
        <p:spPr>
          <a:xfrm>
            <a:off x="331181" y="876952"/>
            <a:ext cx="8447059" cy="2169784"/>
          </a:xfrm>
          <a:prstGeom prst="rect">
            <a:avLst/>
          </a:prstGeom>
          <a:noFill/>
          <a:ln>
            <a:noFill/>
          </a:ln>
        </p:spPr>
        <p:txBody>
          <a:bodyPr anchorCtr="0" anchor="t" bIns="45700" lIns="91425" spcFirstLastPara="1" rIns="91425" wrap="square" tIns="45700">
            <a:spAutoFit/>
          </a:bodyPr>
          <a:lstStyle/>
          <a:p>
            <a:pPr indent="0" lvl="0" marL="194728" marR="0" rtl="0" algn="l">
              <a:lnSpc>
                <a:spcPct val="150000"/>
              </a:lnSpc>
              <a:spcBef>
                <a:spcPts val="0"/>
              </a:spcBef>
              <a:spcAft>
                <a:spcPts val="0"/>
              </a:spcAft>
              <a:buNone/>
            </a:pPr>
            <a:r>
              <a:rPr b="0" i="0" lang="en-US" sz="1800" u="none" cap="none" strike="noStrike">
                <a:solidFill>
                  <a:srgbClr val="0C0C0C"/>
                </a:solidFill>
                <a:latin typeface="Verdana"/>
                <a:ea typeface="Verdana"/>
                <a:cs typeface="Verdana"/>
                <a:sym typeface="Verdana"/>
              </a:rPr>
              <a:t>Dialog </a:t>
            </a:r>
            <a:r>
              <a:rPr b="0" i="0" lang="en-US" sz="1800" u="none" cap="none" strike="noStrike">
                <a:solidFill>
                  <a:srgbClr val="FF0000"/>
                </a:solidFill>
                <a:latin typeface="Verdana"/>
                <a:ea typeface="Verdana"/>
                <a:cs typeface="Verdana"/>
                <a:sym typeface="Verdana"/>
              </a:rPr>
              <a:t>prompt() </a:t>
            </a:r>
            <a:r>
              <a:rPr b="0" i="0" lang="en-US" sz="1800" u="none" cap="none" strike="noStrike">
                <a:solidFill>
                  <a:srgbClr val="0C0C0C"/>
                </a:solidFill>
                <a:latin typeface="Verdana"/>
                <a:ea typeface="Verdana"/>
                <a:cs typeface="Verdana"/>
                <a:sym typeface="Verdana"/>
              </a:rPr>
              <a:t>memiliki beberapa parameter yang harus diberikan:</a:t>
            </a:r>
            <a:endParaRPr/>
          </a:p>
          <a:p>
            <a:pPr indent="-609585" lvl="0" marL="804313" marR="0" rtl="0" algn="l">
              <a:lnSpc>
                <a:spcPct val="150000"/>
              </a:lnSpc>
              <a:spcBef>
                <a:spcPts val="0"/>
              </a:spcBef>
              <a:spcAft>
                <a:spcPts val="0"/>
              </a:spcAft>
              <a:buClr>
                <a:srgbClr val="002060"/>
              </a:buClr>
              <a:buSzPts val="1300"/>
              <a:buFont typeface="Arial"/>
              <a:buAutoNum type="arabicPeriod"/>
            </a:pPr>
            <a:r>
              <a:rPr b="0" i="0" lang="en-US" sz="1800" u="none" cap="none" strike="noStrike">
                <a:solidFill>
                  <a:srgbClr val="0C0C0C"/>
                </a:solidFill>
                <a:latin typeface="Verdana"/>
                <a:ea typeface="Verdana"/>
                <a:cs typeface="Verdana"/>
                <a:sym typeface="Verdana"/>
              </a:rPr>
              <a:t>Teks yang akan ditampilkan pada form;</a:t>
            </a:r>
            <a:endParaRPr/>
          </a:p>
          <a:p>
            <a:pPr indent="-609585" lvl="0" marL="804313" marR="0" rtl="0" algn="l">
              <a:lnSpc>
                <a:spcPct val="150000"/>
              </a:lnSpc>
              <a:spcBef>
                <a:spcPts val="0"/>
              </a:spcBef>
              <a:spcAft>
                <a:spcPts val="0"/>
              </a:spcAft>
              <a:buClr>
                <a:srgbClr val="002060"/>
              </a:buClr>
              <a:buSzPts val="1300"/>
              <a:buFont typeface="Arial"/>
              <a:buAutoNum type="arabicPeriod"/>
            </a:pPr>
            <a:r>
              <a:rPr b="0" i="0" lang="en-US" sz="1800" u="none" cap="none" strike="noStrike">
                <a:solidFill>
                  <a:srgbClr val="0C0C0C"/>
                </a:solidFill>
                <a:latin typeface="Verdana"/>
                <a:ea typeface="Verdana"/>
                <a:cs typeface="Verdana"/>
                <a:sym typeface="Verdana"/>
              </a:rPr>
              <a:t>Nilai default untuk field input.</a:t>
            </a:r>
            <a:endParaRPr/>
          </a:p>
          <a:p>
            <a:pPr indent="-527035" lvl="0" marL="804313" marR="0" rtl="0" algn="l">
              <a:lnSpc>
                <a:spcPct val="100000"/>
              </a:lnSpc>
              <a:spcBef>
                <a:spcPts val="0"/>
              </a:spcBef>
              <a:spcAft>
                <a:spcPts val="0"/>
              </a:spcAft>
              <a:buClr>
                <a:srgbClr val="002060"/>
              </a:buClr>
              <a:buSzPts val="1300"/>
              <a:buFont typeface="Arial"/>
              <a:buNone/>
            </a:pPr>
            <a:r>
              <a:t/>
            </a:r>
            <a:endParaRPr b="0" i="0" sz="1800" u="none" cap="none" strike="noStrike">
              <a:solidFill>
                <a:srgbClr val="0C0C0C"/>
              </a:solidFill>
              <a:latin typeface="Verdana"/>
              <a:ea typeface="Verdana"/>
              <a:cs typeface="Verdana"/>
              <a:sym typeface="Verdana"/>
            </a:endParaRPr>
          </a:p>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Pada contoh di atas, kita memberikan nilai default-nya berupa string kosong dengan tanda petik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pic>
        <p:nvPicPr>
          <p:cNvPr id="1005" name="Google Shape;1005;p9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06" name="Google Shape;1006;p9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007" name="Google Shape;1007;p99"/>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008" name="Google Shape;1008;p99"/>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1009" name="Google Shape;1009;p99"/>
          <p:cNvSpPr/>
          <p:nvPr/>
        </p:nvSpPr>
        <p:spPr>
          <a:xfrm>
            <a:off x="331181" y="118750"/>
            <a:ext cx="5650217"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243A62"/>
                </a:solidFill>
                <a:latin typeface="Arial"/>
                <a:ea typeface="Arial"/>
                <a:cs typeface="Arial"/>
                <a:sym typeface="Arial"/>
              </a:rPr>
              <a:t>Waktu yang Tepat Menggunakan Alert, Confirm, dan Prompt</a:t>
            </a:r>
            <a:endParaRPr b="0" i="0" sz="2000" u="none" cap="none" strike="noStrike">
              <a:solidFill>
                <a:srgbClr val="243A62"/>
              </a:solidFill>
              <a:latin typeface="Arial"/>
              <a:ea typeface="Arial"/>
              <a:cs typeface="Arial"/>
              <a:sym typeface="Arial"/>
            </a:endParaRPr>
          </a:p>
        </p:txBody>
      </p:sp>
      <p:sp>
        <p:nvSpPr>
          <p:cNvPr id="1010" name="Google Shape;1010;p99"/>
          <p:cNvSpPr/>
          <p:nvPr/>
        </p:nvSpPr>
        <p:spPr>
          <a:xfrm>
            <a:off x="331181" y="876952"/>
            <a:ext cx="8447059" cy="3139281"/>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Berdasarkan contoh-contoh sebelumnya bisa diketahui kapan waktu yang tepat untuk menggunakan </a:t>
            </a:r>
            <a:r>
              <a:rPr b="0" i="0" lang="en-US" sz="1800" u="none" cap="none" strike="noStrike">
                <a:solidFill>
                  <a:srgbClr val="FF0000"/>
                </a:solidFill>
                <a:latin typeface="Verdana"/>
                <a:ea typeface="Verdana"/>
                <a:cs typeface="Verdana"/>
                <a:sym typeface="Verdana"/>
              </a:rPr>
              <a:t>alert(), confirm() </a:t>
            </a:r>
            <a:r>
              <a:rPr b="0" i="0" lang="en-US" sz="1800" u="none" cap="none" strike="noStrike">
                <a:solidFill>
                  <a:srgbClr val="0C0C0C"/>
                </a:solidFill>
                <a:latin typeface="Verdana"/>
                <a:ea typeface="Verdana"/>
                <a:cs typeface="Verdana"/>
                <a:sym typeface="Verdana"/>
              </a:rPr>
              <a:t>dan </a:t>
            </a:r>
            <a:r>
              <a:rPr b="0" i="0" lang="en-US" sz="1800" u="none" cap="none" strike="noStrike">
                <a:solidFill>
                  <a:srgbClr val="FF0000"/>
                </a:solidFill>
                <a:latin typeface="Verdana"/>
                <a:ea typeface="Verdana"/>
                <a:cs typeface="Verdana"/>
                <a:sym typeface="Verdana"/>
              </a:rPr>
              <a:t>prompt().</a:t>
            </a:r>
            <a:endParaRPr/>
          </a:p>
          <a:p>
            <a:pPr indent="-414855" lvl="0" marL="609585" marR="0" rtl="0" algn="just">
              <a:lnSpc>
                <a:spcPct val="150000"/>
              </a:lnSpc>
              <a:spcBef>
                <a:spcPts val="0"/>
              </a:spcBef>
              <a:spcAft>
                <a:spcPts val="0"/>
              </a:spcAft>
              <a:buClr>
                <a:srgbClr val="002060"/>
              </a:buClr>
              <a:buSzPts val="1300"/>
              <a:buFont typeface="Arial"/>
              <a:buChar char="•"/>
            </a:pPr>
            <a:r>
              <a:rPr b="0" i="0" lang="en-US" sz="1800" u="none" cap="none" strike="noStrike">
                <a:solidFill>
                  <a:srgbClr val="0C0C0C"/>
                </a:solidFill>
                <a:latin typeface="Verdana"/>
                <a:ea typeface="Verdana"/>
                <a:cs typeface="Verdana"/>
                <a:sym typeface="Verdana"/>
              </a:rPr>
              <a:t>Saat kita hanya ingin menampilkan informasi saja, maka gunakan </a:t>
            </a:r>
            <a:r>
              <a:rPr b="0" i="0" lang="en-US" sz="1800" u="none" cap="none" strike="noStrike">
                <a:solidFill>
                  <a:srgbClr val="FF0000"/>
                </a:solidFill>
                <a:latin typeface="Verdana"/>
                <a:ea typeface="Verdana"/>
                <a:cs typeface="Verdana"/>
                <a:sym typeface="Verdana"/>
              </a:rPr>
              <a:t>alert().</a:t>
            </a:r>
            <a:endParaRPr/>
          </a:p>
          <a:p>
            <a:pPr indent="-414855" lvl="0" marL="609585" marR="0" rtl="0" algn="just">
              <a:lnSpc>
                <a:spcPct val="150000"/>
              </a:lnSpc>
              <a:spcBef>
                <a:spcPts val="0"/>
              </a:spcBef>
              <a:spcAft>
                <a:spcPts val="0"/>
              </a:spcAft>
              <a:buClr>
                <a:srgbClr val="002060"/>
              </a:buClr>
              <a:buSzPts val="1300"/>
              <a:buFont typeface="Arial"/>
              <a:buChar char="•"/>
            </a:pPr>
            <a:r>
              <a:rPr b="0" i="0" lang="en-US" sz="1800" u="none" cap="none" strike="noStrike">
                <a:solidFill>
                  <a:srgbClr val="0C0C0C"/>
                </a:solidFill>
                <a:latin typeface="Verdana"/>
                <a:ea typeface="Verdana"/>
                <a:cs typeface="Verdana"/>
                <a:sym typeface="Verdana"/>
              </a:rPr>
              <a:t>Saat kita ingin jawaban konfirmasi dari pengguna, maka gunakan </a:t>
            </a:r>
            <a:r>
              <a:rPr b="0" i="0" lang="en-US" sz="1800" u="none" cap="none" strike="noStrike">
                <a:solidFill>
                  <a:srgbClr val="FF0000"/>
                </a:solidFill>
                <a:latin typeface="Verdana"/>
                <a:ea typeface="Verdana"/>
                <a:cs typeface="Verdana"/>
                <a:sym typeface="Verdana"/>
              </a:rPr>
              <a:t>confirm().</a:t>
            </a:r>
            <a:endParaRPr/>
          </a:p>
          <a:p>
            <a:pPr indent="-414855" lvl="0" marL="609585" marR="0" rtl="0" algn="just">
              <a:lnSpc>
                <a:spcPct val="150000"/>
              </a:lnSpc>
              <a:spcBef>
                <a:spcPts val="0"/>
              </a:spcBef>
              <a:spcAft>
                <a:spcPts val="0"/>
              </a:spcAft>
              <a:buClr>
                <a:srgbClr val="002060"/>
              </a:buClr>
              <a:buSzPts val="1300"/>
              <a:buFont typeface="Arial"/>
              <a:buChar char="•"/>
            </a:pPr>
            <a:r>
              <a:rPr b="0" i="0" lang="en-US" sz="1800" u="none" cap="none" strike="noStrike">
                <a:solidFill>
                  <a:srgbClr val="0C0C0C"/>
                </a:solidFill>
                <a:latin typeface="Verdana"/>
                <a:ea typeface="Verdana"/>
                <a:cs typeface="Verdana"/>
                <a:sym typeface="Verdana"/>
              </a:rPr>
              <a:t>apabila kita ingin mengambil data teks dari pengguna, maka gunakan </a:t>
            </a:r>
            <a:r>
              <a:rPr b="0" i="0" lang="en-US" sz="1800" u="none" cap="none" strike="noStrike">
                <a:solidFill>
                  <a:srgbClr val="FF0000"/>
                </a:solidFill>
                <a:latin typeface="Verdana"/>
                <a:ea typeface="Verdana"/>
                <a:cs typeface="Verdana"/>
                <a:sym typeface="Verdana"/>
              </a:rPr>
              <a:t>prompt().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pic>
        <p:nvPicPr>
          <p:cNvPr id="1015" name="Google Shape;1015;p10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16" name="Google Shape;1016;p10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017" name="Google Shape;1017;p100"/>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018" name="Google Shape;1018;p100"/>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1019" name="Google Shape;1019;p100"/>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Pengenalan</a:t>
            </a:r>
            <a:endParaRPr i="0" sz="2800" u="none" cap="none" strike="noStrike">
              <a:solidFill>
                <a:srgbClr val="243A62"/>
              </a:solidFill>
              <a:latin typeface="Cambria"/>
              <a:ea typeface="Cambria"/>
              <a:cs typeface="Cambria"/>
              <a:sym typeface="Cambria"/>
            </a:endParaRPr>
          </a:p>
        </p:txBody>
      </p:sp>
      <p:sp>
        <p:nvSpPr>
          <p:cNvPr id="1020" name="Google Shape;1020;p100"/>
          <p:cNvSpPr/>
          <p:nvPr/>
        </p:nvSpPr>
        <p:spPr>
          <a:xfrm>
            <a:off x="331181" y="876952"/>
            <a:ext cx="8447059" cy="3416279"/>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Operator adalah simbol yang digunakan untuk melakukan operasi pada suatu nilai dan variabel. Operator dalam JavaScript terbagi dalam 6 jenis: </a:t>
            </a:r>
            <a:endParaRPr>
              <a:latin typeface="Cambria"/>
              <a:ea typeface="Cambria"/>
              <a:cs typeface="Cambria"/>
              <a:sym typeface="Cambria"/>
            </a:endParaRPr>
          </a:p>
          <a:p>
            <a:pPr indent="-342900" lvl="0" marL="571500" marR="0" rtl="0" algn="just">
              <a:lnSpc>
                <a:spcPct val="150000"/>
              </a:lnSpc>
              <a:spcBef>
                <a:spcPts val="0"/>
              </a:spcBef>
              <a:spcAft>
                <a:spcPts val="0"/>
              </a:spcAft>
              <a:buClr>
                <a:srgbClr val="0C0C0C"/>
              </a:buClr>
              <a:buSzPts val="1800"/>
              <a:buFont typeface="Cambria"/>
              <a:buAutoNum type="arabicPeriod"/>
            </a:pPr>
            <a:r>
              <a:rPr i="0" lang="en-US" sz="1800" u="none" cap="none" strike="noStrike">
                <a:solidFill>
                  <a:srgbClr val="0C0C0C"/>
                </a:solidFill>
                <a:latin typeface="Cambria"/>
                <a:ea typeface="Cambria"/>
                <a:cs typeface="Cambria"/>
                <a:sym typeface="Cambria"/>
              </a:rPr>
              <a:t>Operator aritmatika; </a:t>
            </a:r>
            <a:endParaRPr>
              <a:latin typeface="Cambria"/>
              <a:ea typeface="Cambria"/>
              <a:cs typeface="Cambria"/>
              <a:sym typeface="Cambria"/>
            </a:endParaRPr>
          </a:p>
          <a:p>
            <a:pPr indent="-342900" lvl="0" marL="571500" marR="0" rtl="0" algn="just">
              <a:lnSpc>
                <a:spcPct val="150000"/>
              </a:lnSpc>
              <a:spcBef>
                <a:spcPts val="0"/>
              </a:spcBef>
              <a:spcAft>
                <a:spcPts val="0"/>
              </a:spcAft>
              <a:buClr>
                <a:srgbClr val="0C0C0C"/>
              </a:buClr>
              <a:buSzPts val="1800"/>
              <a:buFont typeface="Cambria"/>
              <a:buAutoNum type="arabicPeriod"/>
            </a:pPr>
            <a:r>
              <a:rPr i="0" lang="en-US" sz="1800" u="none" cap="none" strike="noStrike">
                <a:solidFill>
                  <a:srgbClr val="0C0C0C"/>
                </a:solidFill>
                <a:latin typeface="Cambria"/>
                <a:ea typeface="Cambria"/>
                <a:cs typeface="Cambria"/>
                <a:sym typeface="Cambria"/>
              </a:rPr>
              <a:t>Operator Penugasan (Assignment); </a:t>
            </a:r>
            <a:endParaRPr>
              <a:latin typeface="Cambria"/>
              <a:ea typeface="Cambria"/>
              <a:cs typeface="Cambria"/>
              <a:sym typeface="Cambria"/>
            </a:endParaRPr>
          </a:p>
          <a:p>
            <a:pPr indent="-342900" lvl="0" marL="571500" marR="0" rtl="0" algn="just">
              <a:lnSpc>
                <a:spcPct val="150000"/>
              </a:lnSpc>
              <a:spcBef>
                <a:spcPts val="0"/>
              </a:spcBef>
              <a:spcAft>
                <a:spcPts val="0"/>
              </a:spcAft>
              <a:buClr>
                <a:srgbClr val="0C0C0C"/>
              </a:buClr>
              <a:buSzPts val="1800"/>
              <a:buFont typeface="Cambria"/>
              <a:buAutoNum type="arabicPeriod"/>
            </a:pPr>
            <a:r>
              <a:rPr i="0" lang="en-US" sz="1800" u="none" cap="none" strike="noStrike">
                <a:solidFill>
                  <a:srgbClr val="0C0C0C"/>
                </a:solidFill>
                <a:latin typeface="Cambria"/>
                <a:ea typeface="Cambria"/>
                <a:cs typeface="Cambria"/>
                <a:sym typeface="Cambria"/>
              </a:rPr>
              <a:t>Opeartor relasi atau perbandingan; </a:t>
            </a:r>
            <a:endParaRPr>
              <a:latin typeface="Cambria"/>
              <a:ea typeface="Cambria"/>
              <a:cs typeface="Cambria"/>
              <a:sym typeface="Cambria"/>
            </a:endParaRPr>
          </a:p>
          <a:p>
            <a:pPr indent="-342900" lvl="0" marL="571500" marR="0" rtl="0" algn="just">
              <a:lnSpc>
                <a:spcPct val="150000"/>
              </a:lnSpc>
              <a:spcBef>
                <a:spcPts val="0"/>
              </a:spcBef>
              <a:spcAft>
                <a:spcPts val="0"/>
              </a:spcAft>
              <a:buClr>
                <a:srgbClr val="0C0C0C"/>
              </a:buClr>
              <a:buSzPts val="1800"/>
              <a:buFont typeface="Cambria"/>
              <a:buAutoNum type="arabicPeriod"/>
            </a:pPr>
            <a:r>
              <a:rPr i="0" lang="en-US" sz="1800" u="none" cap="none" strike="noStrike">
                <a:solidFill>
                  <a:srgbClr val="0C0C0C"/>
                </a:solidFill>
                <a:latin typeface="Cambria"/>
                <a:ea typeface="Cambria"/>
                <a:cs typeface="Cambria"/>
                <a:sym typeface="Cambria"/>
              </a:rPr>
              <a:t>Operator Logika; </a:t>
            </a:r>
            <a:endParaRPr>
              <a:latin typeface="Cambria"/>
              <a:ea typeface="Cambria"/>
              <a:cs typeface="Cambria"/>
              <a:sym typeface="Cambria"/>
            </a:endParaRPr>
          </a:p>
          <a:p>
            <a:pPr indent="-342900" lvl="0" marL="571500" marR="0" rtl="0" algn="just">
              <a:lnSpc>
                <a:spcPct val="150000"/>
              </a:lnSpc>
              <a:spcBef>
                <a:spcPts val="0"/>
              </a:spcBef>
              <a:spcAft>
                <a:spcPts val="0"/>
              </a:spcAft>
              <a:buClr>
                <a:srgbClr val="0C0C0C"/>
              </a:buClr>
              <a:buSzPts val="1800"/>
              <a:buFont typeface="Cambria"/>
              <a:buAutoNum type="arabicPeriod"/>
            </a:pPr>
            <a:r>
              <a:rPr i="0" lang="en-US" sz="1800" u="none" cap="none" strike="noStrike">
                <a:solidFill>
                  <a:srgbClr val="0C0C0C"/>
                </a:solidFill>
                <a:latin typeface="Cambria"/>
                <a:ea typeface="Cambria"/>
                <a:cs typeface="Cambria"/>
                <a:sym typeface="Cambria"/>
              </a:rPr>
              <a:t>Operator Bitwise; </a:t>
            </a:r>
            <a:endParaRPr>
              <a:latin typeface="Cambria"/>
              <a:ea typeface="Cambria"/>
              <a:cs typeface="Cambria"/>
              <a:sym typeface="Cambria"/>
            </a:endParaRPr>
          </a:p>
          <a:p>
            <a:pPr indent="-342900" lvl="0" marL="571500" marR="0" rtl="0" algn="just">
              <a:lnSpc>
                <a:spcPct val="150000"/>
              </a:lnSpc>
              <a:spcBef>
                <a:spcPts val="0"/>
              </a:spcBef>
              <a:spcAft>
                <a:spcPts val="0"/>
              </a:spcAft>
              <a:buClr>
                <a:srgbClr val="0C0C0C"/>
              </a:buClr>
              <a:buSzPts val="1800"/>
              <a:buFont typeface="Cambria"/>
              <a:buAutoNum type="arabicPeriod"/>
            </a:pPr>
            <a:r>
              <a:rPr i="0" lang="en-US" sz="1800" u="none" cap="none" strike="noStrike">
                <a:solidFill>
                  <a:srgbClr val="0C0C0C"/>
                </a:solidFill>
                <a:latin typeface="Cambria"/>
                <a:ea typeface="Cambria"/>
                <a:cs typeface="Cambria"/>
                <a:sym typeface="Cambria"/>
              </a:rPr>
              <a:t>Operator Ternary;</a:t>
            </a:r>
            <a:endParaRPr>
              <a:latin typeface="Cambria"/>
              <a:ea typeface="Cambria"/>
              <a:cs typeface="Cambria"/>
              <a:sym typeface="Cambria"/>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pic>
        <p:nvPicPr>
          <p:cNvPr id="1025" name="Google Shape;1025;p10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26" name="Google Shape;1026;p10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027" name="Google Shape;1027;p101"/>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028" name="Google Shape;1028;p101"/>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1029" name="Google Shape;1029;p101"/>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1. Operator Aritmatika</a:t>
            </a:r>
            <a:endParaRPr i="0" sz="2800" u="none" cap="none" strike="noStrike">
              <a:solidFill>
                <a:srgbClr val="243A62"/>
              </a:solidFill>
              <a:latin typeface="Cambria"/>
              <a:ea typeface="Cambria"/>
              <a:cs typeface="Cambria"/>
              <a:sym typeface="Cambria"/>
            </a:endParaRPr>
          </a:p>
        </p:txBody>
      </p:sp>
      <p:sp>
        <p:nvSpPr>
          <p:cNvPr id="1030" name="Google Shape;1030;p101"/>
          <p:cNvSpPr/>
          <p:nvPr/>
        </p:nvSpPr>
        <p:spPr>
          <a:xfrm>
            <a:off x="331181" y="876952"/>
            <a:ext cx="8447059" cy="923289"/>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Operator aritmatika merupakan operator untuk melakukan operasi aritmatika seperti penjumlahan, pengurangan, pembagian, perkalian, dsb.</a:t>
            </a:r>
            <a:endParaRPr>
              <a:latin typeface="Cambria"/>
              <a:ea typeface="Cambria"/>
              <a:cs typeface="Cambria"/>
              <a:sym typeface="Cambria"/>
            </a:endParaRPr>
          </a:p>
        </p:txBody>
      </p:sp>
      <p:pic>
        <p:nvPicPr>
          <p:cNvPr id="1031" name="Google Shape;1031;p101"/>
          <p:cNvPicPr preferRelativeResize="0"/>
          <p:nvPr/>
        </p:nvPicPr>
        <p:blipFill rotWithShape="1">
          <a:blip r:embed="rId6">
            <a:alphaModFix/>
          </a:blip>
          <a:srcRect b="0" l="0" r="0" t="0"/>
          <a:stretch/>
        </p:blipFill>
        <p:spPr>
          <a:xfrm>
            <a:off x="1973588" y="1692036"/>
            <a:ext cx="5162244" cy="305597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pic>
        <p:nvPicPr>
          <p:cNvPr id="1036" name="Google Shape;1036;p10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37" name="Google Shape;1037;p10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038" name="Google Shape;1038;p102"/>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039" name="Google Shape;1039;p102"/>
          <p:cNvPicPr preferRelativeResize="0"/>
          <p:nvPr/>
        </p:nvPicPr>
        <p:blipFill rotWithShape="1">
          <a:blip r:embed="rId5">
            <a:alphaModFix/>
          </a:blip>
          <a:srcRect b="0" l="0" r="0" t="0"/>
          <a:stretch/>
        </p:blipFill>
        <p:spPr>
          <a:xfrm>
            <a:off x="8022007" y="4424767"/>
            <a:ext cx="1121992" cy="710964"/>
          </a:xfrm>
          <a:prstGeom prst="rect">
            <a:avLst/>
          </a:prstGeom>
          <a:noFill/>
          <a:ln>
            <a:noFill/>
          </a:ln>
        </p:spPr>
      </p:pic>
      <p:sp>
        <p:nvSpPr>
          <p:cNvPr id="1040" name="Google Shape;1040;p10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Operator Aritmatika</a:t>
            </a:r>
            <a:endParaRPr i="0" sz="2800" u="none" cap="none" strike="noStrike">
              <a:solidFill>
                <a:srgbClr val="243A62"/>
              </a:solidFill>
              <a:latin typeface="Cambria"/>
              <a:ea typeface="Cambria"/>
              <a:cs typeface="Cambria"/>
              <a:sym typeface="Cambria"/>
            </a:endParaRPr>
          </a:p>
        </p:txBody>
      </p:sp>
      <p:sp>
        <p:nvSpPr>
          <p:cNvPr id="1041" name="Google Shape;1041;p102"/>
          <p:cNvSpPr txBox="1"/>
          <p:nvPr/>
        </p:nvSpPr>
        <p:spPr>
          <a:xfrm>
            <a:off x="331181" y="784977"/>
            <a:ext cx="1414756" cy="712341"/>
          </a:xfrm>
          <a:prstGeom prst="rect">
            <a:avLst/>
          </a:prstGeom>
          <a:noFill/>
          <a:ln>
            <a:noFill/>
          </a:ln>
        </p:spPr>
        <p:txBody>
          <a:bodyPr anchorCtr="0" anchor="t" bIns="91425" lIns="91425" spcFirstLastPara="1" rIns="91425" wrap="square" tIns="91425">
            <a:noAutofit/>
          </a:bodyPr>
          <a:lstStyle/>
          <a:p>
            <a:pPr indent="0" lvl="0" marL="194728" marR="0" rtl="0" algn="l">
              <a:lnSpc>
                <a:spcPct val="100000"/>
              </a:lnSpc>
              <a:spcBef>
                <a:spcPts val="0"/>
              </a:spcBef>
              <a:spcAft>
                <a:spcPts val="0"/>
              </a:spcAft>
              <a:buClr>
                <a:srgbClr val="002060"/>
              </a:buClr>
              <a:buSzPts val="1300"/>
              <a:buFont typeface="Noto Sans Symbols"/>
              <a:buNone/>
            </a:pPr>
            <a:r>
              <a:rPr b="0" i="0" lang="en-US" sz="1800" u="none" cap="none" strike="noStrike">
                <a:solidFill>
                  <a:srgbClr val="0C0C0C"/>
                </a:solidFill>
                <a:latin typeface="Verdana"/>
                <a:ea typeface="Verdana"/>
                <a:cs typeface="Verdana"/>
                <a:sym typeface="Verdana"/>
              </a:rPr>
              <a:t>Contoh:</a:t>
            </a:r>
            <a:endParaRPr/>
          </a:p>
          <a:p>
            <a:pPr indent="0" lvl="0" marL="194728" marR="0" rtl="0" algn="l">
              <a:lnSpc>
                <a:spcPct val="100000"/>
              </a:lnSpc>
              <a:spcBef>
                <a:spcPts val="0"/>
              </a:spcBef>
              <a:spcAft>
                <a:spcPts val="0"/>
              </a:spcAft>
              <a:buClr>
                <a:srgbClr val="002060"/>
              </a:buClr>
              <a:buSzPts val="1300"/>
              <a:buFont typeface="Noto Sans Symbols"/>
              <a:buNone/>
            </a:pPr>
            <a:r>
              <a:t/>
            </a:r>
            <a:endParaRPr b="1" i="0" sz="1800" u="none" cap="none" strike="noStrike">
              <a:solidFill>
                <a:srgbClr val="0C0C0C"/>
              </a:solidFill>
              <a:latin typeface="Verdana"/>
              <a:ea typeface="Verdana"/>
              <a:cs typeface="Verdana"/>
              <a:sym typeface="Verdana"/>
            </a:endParaRPr>
          </a:p>
        </p:txBody>
      </p:sp>
      <p:pic>
        <p:nvPicPr>
          <p:cNvPr id="1042" name="Google Shape;1042;p102"/>
          <p:cNvPicPr preferRelativeResize="0"/>
          <p:nvPr/>
        </p:nvPicPr>
        <p:blipFill rotWithShape="1">
          <a:blip r:embed="rId6">
            <a:alphaModFix/>
          </a:blip>
          <a:srcRect b="0" l="0" r="0" t="0"/>
          <a:stretch/>
        </p:blipFill>
        <p:spPr>
          <a:xfrm>
            <a:off x="555032" y="1261039"/>
            <a:ext cx="3737864" cy="1562723"/>
          </a:xfrm>
          <a:prstGeom prst="rect">
            <a:avLst/>
          </a:prstGeom>
          <a:noFill/>
          <a:ln>
            <a:noFill/>
          </a:ln>
        </p:spPr>
      </p:pic>
      <p:sp>
        <p:nvSpPr>
          <p:cNvPr id="1043" name="Google Shape;1043;p102"/>
          <p:cNvSpPr txBox="1"/>
          <p:nvPr/>
        </p:nvSpPr>
        <p:spPr>
          <a:xfrm>
            <a:off x="4171967" y="784977"/>
            <a:ext cx="1289496" cy="712341"/>
          </a:xfrm>
          <a:prstGeom prst="rect">
            <a:avLst/>
          </a:prstGeom>
          <a:noFill/>
          <a:ln>
            <a:noFill/>
          </a:ln>
        </p:spPr>
        <p:txBody>
          <a:bodyPr anchorCtr="0" anchor="t" bIns="121900" lIns="121900" spcFirstLastPara="1" rIns="121900" wrap="square" tIns="121900">
            <a:noAutofit/>
          </a:bodyPr>
          <a:lstStyle/>
          <a:p>
            <a:pPr indent="0" lvl="0" marL="194728" marR="0" rtl="0" algn="l">
              <a:lnSpc>
                <a:spcPct val="115000"/>
              </a:lnSpc>
              <a:spcBef>
                <a:spcPts val="0"/>
              </a:spcBef>
              <a:spcAft>
                <a:spcPts val="0"/>
              </a:spcAft>
              <a:buClr>
                <a:srgbClr val="77B7E7"/>
              </a:buClr>
              <a:buSzPts val="1300"/>
              <a:buFont typeface="Lato"/>
              <a:buNone/>
            </a:pPr>
            <a:r>
              <a:rPr b="0" i="0" lang="en-US" sz="1800" u="none" cap="none" strike="noStrike">
                <a:solidFill>
                  <a:srgbClr val="77B7E7"/>
                </a:solidFill>
                <a:latin typeface="Lato"/>
                <a:ea typeface="Lato"/>
                <a:cs typeface="Lato"/>
                <a:sym typeface="Lato"/>
              </a:rPr>
              <a:t>Hasil:</a:t>
            </a:r>
            <a:endParaRPr b="0" i="0" sz="1800" u="none" cap="none" strike="noStrike">
              <a:solidFill>
                <a:srgbClr val="77B7E7"/>
              </a:solidFill>
              <a:latin typeface="Lato"/>
              <a:ea typeface="Lato"/>
              <a:cs typeface="Lato"/>
              <a:sym typeface="Lato"/>
            </a:endParaRPr>
          </a:p>
        </p:txBody>
      </p:sp>
      <p:pic>
        <p:nvPicPr>
          <p:cNvPr descr="Operator penjumlahan pada javascript" id="1044" name="Google Shape;1044;p102"/>
          <p:cNvPicPr preferRelativeResize="0"/>
          <p:nvPr/>
        </p:nvPicPr>
        <p:blipFill rotWithShape="1">
          <a:blip r:embed="rId7">
            <a:alphaModFix/>
          </a:blip>
          <a:srcRect b="0" l="0" r="0" t="0"/>
          <a:stretch/>
        </p:blipFill>
        <p:spPr>
          <a:xfrm>
            <a:off x="4516747" y="1377426"/>
            <a:ext cx="4111650" cy="261650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pic>
        <p:nvPicPr>
          <p:cNvPr id="1049" name="Google Shape;1049;p10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50" name="Google Shape;1050;p10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051" name="Google Shape;1051;p103"/>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052" name="Google Shape;1052;p103"/>
          <p:cNvPicPr preferRelativeResize="0"/>
          <p:nvPr/>
        </p:nvPicPr>
        <p:blipFill rotWithShape="1">
          <a:blip r:embed="rId5">
            <a:alphaModFix/>
          </a:blip>
          <a:srcRect b="0" l="0" r="0" t="0"/>
          <a:stretch/>
        </p:blipFill>
        <p:spPr>
          <a:xfrm>
            <a:off x="8022007" y="4424767"/>
            <a:ext cx="1121992" cy="710964"/>
          </a:xfrm>
          <a:prstGeom prst="rect">
            <a:avLst/>
          </a:prstGeom>
          <a:noFill/>
          <a:ln>
            <a:noFill/>
          </a:ln>
        </p:spPr>
      </p:pic>
      <p:sp>
        <p:nvSpPr>
          <p:cNvPr id="1053" name="Google Shape;1053;p103"/>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Cambria"/>
                <a:ea typeface="Cambria"/>
                <a:cs typeface="Cambria"/>
                <a:sym typeface="Cambria"/>
              </a:rPr>
              <a:t>Operator Penggabungan Teks</a:t>
            </a:r>
            <a:endParaRPr i="0" sz="2400" u="none" cap="none" strike="noStrike">
              <a:solidFill>
                <a:srgbClr val="243A62"/>
              </a:solidFill>
              <a:latin typeface="Cambria"/>
              <a:ea typeface="Cambria"/>
              <a:cs typeface="Cambria"/>
              <a:sym typeface="Cambria"/>
            </a:endParaRPr>
          </a:p>
        </p:txBody>
      </p:sp>
      <p:sp>
        <p:nvSpPr>
          <p:cNvPr id="1054" name="Google Shape;1054;p103"/>
          <p:cNvSpPr txBox="1"/>
          <p:nvPr/>
        </p:nvSpPr>
        <p:spPr>
          <a:xfrm>
            <a:off x="331180" y="784977"/>
            <a:ext cx="8447059" cy="2750703"/>
          </a:xfrm>
          <a:prstGeom prst="rect">
            <a:avLst/>
          </a:prstGeom>
          <a:noFill/>
          <a:ln>
            <a:noFill/>
          </a:ln>
        </p:spPr>
        <p:txBody>
          <a:bodyPr anchorCtr="0" anchor="t" bIns="91425" lIns="91425" spcFirstLastPara="1" rIns="91425" wrap="square" tIns="91425">
            <a:noAutofit/>
          </a:bodyPr>
          <a:lstStyle/>
          <a:p>
            <a:pPr indent="0" lvl="0" marL="194728" marR="0" rtl="0" algn="just">
              <a:lnSpc>
                <a:spcPct val="100000"/>
              </a:lnSpc>
              <a:spcBef>
                <a:spcPts val="0"/>
              </a:spcBef>
              <a:spcAft>
                <a:spcPts val="0"/>
              </a:spcAft>
              <a:buClr>
                <a:srgbClr val="002060"/>
              </a:buClr>
              <a:buSzPts val="1300"/>
              <a:buFont typeface="Noto Sans Symbols"/>
              <a:buNone/>
            </a:pPr>
            <a:r>
              <a:rPr i="0" lang="en-US" sz="1800" u="none" cap="none" strike="noStrike">
                <a:solidFill>
                  <a:srgbClr val="0C0C0C"/>
                </a:solidFill>
                <a:latin typeface="Cambria"/>
                <a:ea typeface="Cambria"/>
                <a:cs typeface="Cambria"/>
                <a:sym typeface="Cambria"/>
              </a:rPr>
              <a:t>Pada Javascript, apabila kita akan melakukan operasi terhadap tipe data string atau teks menggunakan penjumlahan (+), maka yang akan terjadi adalah penggabungan; Bukan penjumlahan. </a:t>
            </a:r>
            <a:endParaRPr>
              <a:latin typeface="Cambria"/>
              <a:ea typeface="Cambria"/>
              <a:cs typeface="Cambria"/>
              <a:sym typeface="Cambria"/>
            </a:endParaRPr>
          </a:p>
          <a:p>
            <a:pPr indent="0" lvl="0" marL="194728" marR="0" rtl="0" algn="just">
              <a:lnSpc>
                <a:spcPct val="100000"/>
              </a:lnSpc>
              <a:spcBef>
                <a:spcPts val="0"/>
              </a:spcBef>
              <a:spcAft>
                <a:spcPts val="0"/>
              </a:spcAft>
              <a:buClr>
                <a:srgbClr val="002060"/>
              </a:buClr>
              <a:buSzPts val="1300"/>
              <a:buFont typeface="Noto Sans Symbols"/>
              <a:buNone/>
            </a:pPr>
            <a:r>
              <a:rPr i="0" lang="en-US" sz="1800" u="none" cap="none" strike="noStrike">
                <a:solidFill>
                  <a:srgbClr val="0C0C0C"/>
                </a:solidFill>
                <a:latin typeface="Cambria"/>
                <a:ea typeface="Cambria"/>
                <a:cs typeface="Cambria"/>
                <a:sym typeface="Cambria"/>
              </a:rPr>
              <a:t>Contoh:</a:t>
            </a:r>
            <a:endParaRPr>
              <a:latin typeface="Cambria"/>
              <a:ea typeface="Cambria"/>
              <a:cs typeface="Cambria"/>
              <a:sym typeface="Cambria"/>
            </a:endParaRPr>
          </a:p>
          <a:p>
            <a:pPr indent="0" lvl="0" marL="194728" marR="0" rtl="0" algn="l">
              <a:lnSpc>
                <a:spcPct val="100000"/>
              </a:lnSpc>
              <a:spcBef>
                <a:spcPts val="0"/>
              </a:spcBef>
              <a:spcAft>
                <a:spcPts val="0"/>
              </a:spcAft>
              <a:buClr>
                <a:srgbClr val="002060"/>
              </a:buClr>
              <a:buSzPts val="1300"/>
              <a:buFont typeface="Noto Sans Symbols"/>
              <a:buNone/>
            </a:pPr>
            <a:r>
              <a:t/>
            </a:r>
            <a:endParaRPr b="1"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Clr>
                <a:srgbClr val="002060"/>
              </a:buClr>
              <a:buSzPts val="1300"/>
              <a:buFont typeface="Noto Sans Symbols"/>
              <a:buNone/>
            </a:pPr>
            <a:r>
              <a:t/>
            </a:r>
            <a:endParaRPr b="1"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Clr>
                <a:srgbClr val="002060"/>
              </a:buClr>
              <a:buSzPts val="1300"/>
              <a:buFont typeface="Noto Sans Symbols"/>
              <a:buNone/>
            </a:pPr>
            <a:r>
              <a:t/>
            </a:r>
            <a:endParaRPr b="1" i="0" sz="1800" u="none" cap="none" strike="noStrike">
              <a:solidFill>
                <a:srgbClr val="0C0C0C"/>
              </a:solidFill>
              <a:latin typeface="Cambria"/>
              <a:ea typeface="Cambria"/>
              <a:cs typeface="Cambria"/>
              <a:sym typeface="Cambria"/>
            </a:endParaRPr>
          </a:p>
          <a:p>
            <a:pPr indent="0" lvl="0" marL="194728" marR="0" rtl="0" algn="just">
              <a:lnSpc>
                <a:spcPct val="100000"/>
              </a:lnSpc>
              <a:spcBef>
                <a:spcPts val="0"/>
              </a:spcBef>
              <a:spcAft>
                <a:spcPts val="0"/>
              </a:spcAft>
              <a:buClr>
                <a:srgbClr val="002060"/>
              </a:buClr>
              <a:buSzPts val="1300"/>
              <a:buFont typeface="Noto Sans Symbols"/>
              <a:buNone/>
            </a:pPr>
            <a:r>
              <a:rPr i="0" lang="en-US" sz="1800" u="none" cap="none" strike="noStrike">
                <a:solidFill>
                  <a:srgbClr val="0C0C0C"/>
                </a:solidFill>
                <a:latin typeface="Cambria"/>
                <a:ea typeface="Cambria"/>
                <a:cs typeface="Cambria"/>
                <a:sym typeface="Cambria"/>
              </a:rPr>
              <a:t>Maka Hasilnya adalah “102” bukan 12 karena kedua angka tersebut merupakan string .</a:t>
            </a:r>
            <a:endParaRPr i="0" sz="1800" u="none" cap="none" strike="noStrike">
              <a:solidFill>
                <a:srgbClr val="0C0C0C"/>
              </a:solidFill>
              <a:latin typeface="Cambria"/>
              <a:ea typeface="Cambria"/>
              <a:cs typeface="Cambria"/>
              <a:sym typeface="Cambria"/>
            </a:endParaRPr>
          </a:p>
        </p:txBody>
      </p:sp>
      <p:pic>
        <p:nvPicPr>
          <p:cNvPr id="1055" name="Google Shape;1055;p103"/>
          <p:cNvPicPr preferRelativeResize="0"/>
          <p:nvPr/>
        </p:nvPicPr>
        <p:blipFill rotWithShape="1">
          <a:blip r:embed="rId6">
            <a:alphaModFix/>
          </a:blip>
          <a:srcRect b="0" l="0" r="0" t="0"/>
          <a:stretch/>
        </p:blipFill>
        <p:spPr>
          <a:xfrm>
            <a:off x="567329" y="2094186"/>
            <a:ext cx="3055017" cy="54202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pic>
        <p:nvPicPr>
          <p:cNvPr id="1060" name="Google Shape;1060;p10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61" name="Google Shape;1061;p10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062" name="Google Shape;1062;p104"/>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063" name="Google Shape;1063;p104"/>
          <p:cNvPicPr preferRelativeResize="0"/>
          <p:nvPr/>
        </p:nvPicPr>
        <p:blipFill rotWithShape="1">
          <a:blip r:embed="rId5">
            <a:alphaModFix/>
          </a:blip>
          <a:srcRect b="0" l="0" r="0" t="0"/>
          <a:stretch/>
        </p:blipFill>
        <p:spPr>
          <a:xfrm>
            <a:off x="8022007" y="4424767"/>
            <a:ext cx="1121992" cy="710964"/>
          </a:xfrm>
          <a:prstGeom prst="rect">
            <a:avLst/>
          </a:prstGeom>
          <a:noFill/>
          <a:ln>
            <a:noFill/>
          </a:ln>
        </p:spPr>
      </p:pic>
      <p:sp>
        <p:nvSpPr>
          <p:cNvPr id="1064" name="Google Shape;1064;p104"/>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2. Operator Penugasan</a:t>
            </a:r>
            <a:endParaRPr i="0" sz="2800" u="none" cap="none" strike="noStrike">
              <a:solidFill>
                <a:srgbClr val="243A62"/>
              </a:solidFill>
              <a:latin typeface="Cambria"/>
              <a:ea typeface="Cambria"/>
              <a:cs typeface="Cambria"/>
              <a:sym typeface="Cambria"/>
            </a:endParaRPr>
          </a:p>
        </p:txBody>
      </p:sp>
      <p:sp>
        <p:nvSpPr>
          <p:cNvPr id="1065" name="Google Shape;1065;p104"/>
          <p:cNvSpPr txBox="1"/>
          <p:nvPr/>
        </p:nvSpPr>
        <p:spPr>
          <a:xfrm>
            <a:off x="331180" y="784977"/>
            <a:ext cx="8447059" cy="2750703"/>
          </a:xfrm>
          <a:prstGeom prst="rect">
            <a:avLst/>
          </a:prstGeom>
          <a:noFill/>
          <a:ln>
            <a:noFill/>
          </a:ln>
        </p:spPr>
        <p:txBody>
          <a:bodyPr anchorCtr="0" anchor="t" bIns="91425" lIns="91425" spcFirstLastPara="1" rIns="91425" wrap="square" tIns="91425">
            <a:noAutofit/>
          </a:bodyPr>
          <a:lstStyle/>
          <a:p>
            <a:pPr indent="0" lvl="0" marL="194728" marR="0" rtl="0" algn="just">
              <a:lnSpc>
                <a:spcPct val="100000"/>
              </a:lnSpc>
              <a:spcBef>
                <a:spcPts val="0"/>
              </a:spcBef>
              <a:spcAft>
                <a:spcPts val="0"/>
              </a:spcAft>
              <a:buClr>
                <a:srgbClr val="002060"/>
              </a:buClr>
              <a:buSzPts val="1300"/>
              <a:buFont typeface="Noto Sans Symbols"/>
              <a:buNone/>
            </a:pPr>
            <a:r>
              <a:rPr i="0" lang="en-US" sz="1800" u="none" cap="none" strike="noStrike">
                <a:solidFill>
                  <a:srgbClr val="0C0C0C"/>
                </a:solidFill>
                <a:latin typeface="Cambria"/>
                <a:ea typeface="Cambria"/>
                <a:cs typeface="Cambria"/>
                <a:sym typeface="Cambria"/>
              </a:rPr>
              <a:t>Operator penugasan adalah operator yang digunakan untuk memberikan tugas kepada variabel. Biasanya digunakan untuk mengisi variabel.</a:t>
            </a:r>
            <a:endParaRPr>
              <a:latin typeface="Cambria"/>
              <a:ea typeface="Cambria"/>
              <a:cs typeface="Cambria"/>
              <a:sym typeface="Cambria"/>
            </a:endParaRPr>
          </a:p>
        </p:txBody>
      </p:sp>
      <p:pic>
        <p:nvPicPr>
          <p:cNvPr id="1066" name="Google Shape;1066;p104"/>
          <p:cNvPicPr preferRelativeResize="0"/>
          <p:nvPr/>
        </p:nvPicPr>
        <p:blipFill rotWithShape="1">
          <a:blip r:embed="rId6">
            <a:alphaModFix/>
          </a:blip>
          <a:srcRect b="0" l="0" r="0" t="0"/>
          <a:stretch/>
        </p:blipFill>
        <p:spPr>
          <a:xfrm>
            <a:off x="2050762" y="1806740"/>
            <a:ext cx="5007893" cy="3022277"/>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pic>
        <p:nvPicPr>
          <p:cNvPr id="1071" name="Google Shape;1071;p10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72" name="Google Shape;1072;p10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073" name="Google Shape;1073;p105"/>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074" name="Google Shape;1074;p105"/>
          <p:cNvPicPr preferRelativeResize="0"/>
          <p:nvPr/>
        </p:nvPicPr>
        <p:blipFill rotWithShape="1">
          <a:blip r:embed="rId5">
            <a:alphaModFix/>
          </a:blip>
          <a:srcRect b="0" l="0" r="0" t="0"/>
          <a:stretch/>
        </p:blipFill>
        <p:spPr>
          <a:xfrm>
            <a:off x="8022007" y="4424767"/>
            <a:ext cx="1121992" cy="710964"/>
          </a:xfrm>
          <a:prstGeom prst="rect">
            <a:avLst/>
          </a:prstGeom>
          <a:noFill/>
          <a:ln>
            <a:noFill/>
          </a:ln>
        </p:spPr>
      </p:pic>
      <p:sp>
        <p:nvSpPr>
          <p:cNvPr id="1075" name="Google Shape;1075;p105"/>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Operator Penugasan</a:t>
            </a:r>
            <a:endParaRPr i="0" sz="2800" u="none" cap="none" strike="noStrike">
              <a:solidFill>
                <a:srgbClr val="243A62"/>
              </a:solidFill>
              <a:latin typeface="Cambria"/>
              <a:ea typeface="Cambria"/>
              <a:cs typeface="Cambria"/>
              <a:sym typeface="Cambria"/>
            </a:endParaRPr>
          </a:p>
        </p:txBody>
      </p:sp>
      <p:sp>
        <p:nvSpPr>
          <p:cNvPr id="1076" name="Google Shape;1076;p105"/>
          <p:cNvSpPr txBox="1"/>
          <p:nvPr/>
        </p:nvSpPr>
        <p:spPr>
          <a:xfrm>
            <a:off x="331180" y="784977"/>
            <a:ext cx="8447059" cy="2750703"/>
          </a:xfrm>
          <a:prstGeom prst="rect">
            <a:avLst/>
          </a:prstGeom>
          <a:noFill/>
          <a:ln>
            <a:noFill/>
          </a:ln>
        </p:spPr>
        <p:txBody>
          <a:bodyPr anchorCtr="0" anchor="t" bIns="91425" lIns="91425" spcFirstLastPara="1" rIns="91425" wrap="square" tIns="91425">
            <a:noAutofit/>
          </a:bodyPr>
          <a:lstStyle/>
          <a:p>
            <a:pPr indent="0" lvl="0" marL="194728" marR="0" rtl="0" algn="l">
              <a:lnSpc>
                <a:spcPct val="100000"/>
              </a:lnSpc>
              <a:spcBef>
                <a:spcPts val="0"/>
              </a:spcBef>
              <a:spcAft>
                <a:spcPts val="0"/>
              </a:spcAft>
              <a:buClr>
                <a:srgbClr val="002060"/>
              </a:buClr>
              <a:buSzPts val="1300"/>
              <a:buFont typeface="Noto Sans Symbols"/>
              <a:buNone/>
            </a:pPr>
            <a:r>
              <a:rPr i="0" lang="en-US" sz="1800" u="none" cap="none" strike="noStrike">
                <a:solidFill>
                  <a:srgbClr val="0C0C0C"/>
                </a:solidFill>
                <a:latin typeface="Cambria"/>
                <a:ea typeface="Cambria"/>
                <a:cs typeface="Cambria"/>
                <a:sym typeface="Cambria"/>
              </a:rPr>
              <a:t>Contoh:</a:t>
            </a:r>
            <a:endParaRPr>
              <a:latin typeface="Cambria"/>
              <a:ea typeface="Cambria"/>
              <a:cs typeface="Cambria"/>
              <a:sym typeface="Cambria"/>
            </a:endParaRPr>
          </a:p>
          <a:p>
            <a:pPr indent="0" lvl="0" marL="194728" marR="0" rtl="0" algn="l">
              <a:lnSpc>
                <a:spcPct val="100000"/>
              </a:lnSpc>
              <a:spcBef>
                <a:spcPts val="0"/>
              </a:spcBef>
              <a:spcAft>
                <a:spcPts val="0"/>
              </a:spcAft>
              <a:buClr>
                <a:srgbClr val="002060"/>
              </a:buClr>
              <a:buSzPts val="1300"/>
              <a:buFont typeface="Noto Sans Symbols"/>
              <a:buNone/>
            </a:pPr>
            <a:r>
              <a:t/>
            </a:r>
            <a:endParaRPr b="1"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Clr>
                <a:srgbClr val="002060"/>
              </a:buClr>
              <a:buSzPts val="1300"/>
              <a:buFont typeface="Noto Sans Symbols"/>
              <a:buNone/>
            </a:pPr>
            <a:r>
              <a:t/>
            </a:r>
            <a:endParaRPr b="1"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Clr>
                <a:srgbClr val="002060"/>
              </a:buClr>
              <a:buSzPts val="1300"/>
              <a:buFont typeface="Noto Sans Symbols"/>
              <a:buNone/>
            </a:pPr>
            <a:r>
              <a:t/>
            </a:r>
            <a:endParaRPr b="1"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Clr>
                <a:srgbClr val="002060"/>
              </a:buClr>
              <a:buSzPts val="1300"/>
              <a:buFont typeface="Noto Sans Symbols"/>
              <a:buNone/>
            </a:pPr>
            <a:r>
              <a:t/>
            </a:r>
            <a:endParaRPr b="1"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Clr>
                <a:srgbClr val="002060"/>
              </a:buClr>
              <a:buSzPts val="1300"/>
              <a:buFont typeface="Noto Sans Symbols"/>
              <a:buNone/>
            </a:pPr>
            <a:r>
              <a:t/>
            </a:r>
            <a:endParaRPr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Clr>
                <a:srgbClr val="002060"/>
              </a:buClr>
              <a:buSzPts val="1300"/>
              <a:buFont typeface="Noto Sans Symbols"/>
              <a:buNone/>
            </a:pPr>
            <a:r>
              <a:rPr i="0" lang="en-US" sz="1800" u="none" cap="none" strike="noStrike">
                <a:solidFill>
                  <a:srgbClr val="0C0C0C"/>
                </a:solidFill>
                <a:latin typeface="Cambria"/>
                <a:ea typeface="Cambria"/>
                <a:cs typeface="Cambria"/>
                <a:sym typeface="Cambria"/>
              </a:rPr>
              <a:t>Hasilnya adalah variable jumlahView akan bertambah 1 atau bisa ditulis seperti ini:</a:t>
            </a:r>
            <a:endParaRPr>
              <a:latin typeface="Cambria"/>
              <a:ea typeface="Cambria"/>
              <a:cs typeface="Cambria"/>
              <a:sym typeface="Cambria"/>
            </a:endParaRPr>
          </a:p>
        </p:txBody>
      </p:sp>
      <p:pic>
        <p:nvPicPr>
          <p:cNvPr id="1077" name="Google Shape;1077;p105"/>
          <p:cNvPicPr preferRelativeResize="0"/>
          <p:nvPr/>
        </p:nvPicPr>
        <p:blipFill rotWithShape="1">
          <a:blip r:embed="rId6">
            <a:alphaModFix/>
          </a:blip>
          <a:srcRect b="0" l="0" r="0" t="0"/>
          <a:stretch/>
        </p:blipFill>
        <p:spPr>
          <a:xfrm>
            <a:off x="1663382" y="917420"/>
            <a:ext cx="5322039" cy="1596613"/>
          </a:xfrm>
          <a:prstGeom prst="rect">
            <a:avLst/>
          </a:prstGeom>
          <a:noFill/>
          <a:ln>
            <a:noFill/>
          </a:ln>
        </p:spPr>
      </p:pic>
      <p:pic>
        <p:nvPicPr>
          <p:cNvPr id="1078" name="Google Shape;1078;p105"/>
          <p:cNvPicPr preferRelativeResize="0"/>
          <p:nvPr/>
        </p:nvPicPr>
        <p:blipFill rotWithShape="1">
          <a:blip r:embed="rId7">
            <a:alphaModFix/>
          </a:blip>
          <a:srcRect b="0" l="0" r="0" t="0"/>
          <a:stretch/>
        </p:blipFill>
        <p:spPr>
          <a:xfrm>
            <a:off x="2397263" y="3192066"/>
            <a:ext cx="3854275" cy="451673"/>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pic>
        <p:nvPicPr>
          <p:cNvPr id="1083" name="Google Shape;1083;p10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84" name="Google Shape;1084;p10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085" name="Google Shape;1085;p106"/>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086" name="Google Shape;1086;p106"/>
          <p:cNvPicPr preferRelativeResize="0"/>
          <p:nvPr/>
        </p:nvPicPr>
        <p:blipFill rotWithShape="1">
          <a:blip r:embed="rId5">
            <a:alphaModFix/>
          </a:blip>
          <a:srcRect b="0" l="0" r="0" t="0"/>
          <a:stretch/>
        </p:blipFill>
        <p:spPr>
          <a:xfrm>
            <a:off x="8022007" y="4424767"/>
            <a:ext cx="1121992" cy="710964"/>
          </a:xfrm>
          <a:prstGeom prst="rect">
            <a:avLst/>
          </a:prstGeom>
          <a:noFill/>
          <a:ln>
            <a:noFill/>
          </a:ln>
        </p:spPr>
      </p:pic>
      <p:sp>
        <p:nvSpPr>
          <p:cNvPr id="1087" name="Google Shape;1087;p106"/>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Operator Penugasan</a:t>
            </a:r>
            <a:endParaRPr i="0" sz="2800" u="none" cap="none" strike="noStrike">
              <a:solidFill>
                <a:srgbClr val="243A62"/>
              </a:solidFill>
              <a:latin typeface="Cambria"/>
              <a:ea typeface="Cambria"/>
              <a:cs typeface="Cambria"/>
              <a:sym typeface="Cambria"/>
            </a:endParaRPr>
          </a:p>
        </p:txBody>
      </p:sp>
      <p:sp>
        <p:nvSpPr>
          <p:cNvPr id="1088" name="Google Shape;1088;p106"/>
          <p:cNvSpPr txBox="1"/>
          <p:nvPr/>
        </p:nvSpPr>
        <p:spPr>
          <a:xfrm>
            <a:off x="331180" y="784977"/>
            <a:ext cx="8447059" cy="2750703"/>
          </a:xfrm>
          <a:prstGeom prst="rect">
            <a:avLst/>
          </a:prstGeom>
          <a:noFill/>
          <a:ln>
            <a:noFill/>
          </a:ln>
        </p:spPr>
        <p:txBody>
          <a:bodyPr anchorCtr="0" anchor="t" bIns="91425" lIns="91425" spcFirstLastPara="1" rIns="91425" wrap="square" tIns="91425">
            <a:noAutofit/>
          </a:bodyPr>
          <a:lstStyle/>
          <a:p>
            <a:pPr indent="0" lvl="0" marL="194728" marR="0" rtl="0" algn="just">
              <a:lnSpc>
                <a:spcPct val="100000"/>
              </a:lnSpc>
              <a:spcBef>
                <a:spcPts val="0"/>
              </a:spcBef>
              <a:spcAft>
                <a:spcPts val="0"/>
              </a:spcAft>
              <a:buClr>
                <a:srgbClr val="002060"/>
              </a:buClr>
              <a:buSzPts val="1300"/>
              <a:buFont typeface="Noto Sans Symbols"/>
              <a:buNone/>
            </a:pPr>
            <a:r>
              <a:rPr i="0" lang="en-US" sz="1800" u="none" cap="none" strike="noStrike">
                <a:solidFill>
                  <a:srgbClr val="0C0C0C"/>
                </a:solidFill>
                <a:latin typeface="Cambria"/>
                <a:ea typeface="Cambria"/>
                <a:cs typeface="Cambria"/>
                <a:sym typeface="Cambria"/>
              </a:rPr>
              <a:t>Khusus untuk operator penugasan yang dijumlahkan dan dikurangi dengan satu, bisa disingkat dengan ++ dan -- untuk pengurangan. </a:t>
            </a:r>
            <a:endParaRPr>
              <a:latin typeface="Cambria"/>
              <a:ea typeface="Cambria"/>
              <a:cs typeface="Cambria"/>
              <a:sym typeface="Cambria"/>
            </a:endParaRPr>
          </a:p>
          <a:p>
            <a:pPr indent="0" lvl="0" marL="194728" marR="0" rtl="0" algn="just">
              <a:lnSpc>
                <a:spcPct val="100000"/>
              </a:lnSpc>
              <a:spcBef>
                <a:spcPts val="0"/>
              </a:spcBef>
              <a:spcAft>
                <a:spcPts val="0"/>
              </a:spcAft>
              <a:buClr>
                <a:srgbClr val="002060"/>
              </a:buClr>
              <a:buSzPts val="1300"/>
              <a:buFont typeface="Noto Sans Symbols"/>
              <a:buNone/>
            </a:pPr>
            <a:r>
              <a:rPr i="0" lang="en-US" sz="1800" u="none" cap="none" strike="noStrike">
                <a:solidFill>
                  <a:srgbClr val="0C0C0C"/>
                </a:solidFill>
                <a:latin typeface="Cambria"/>
                <a:ea typeface="Cambria"/>
                <a:cs typeface="Cambria"/>
                <a:sym typeface="Cambria"/>
              </a:rPr>
              <a:t>Contoh:</a:t>
            </a:r>
            <a:endParaRPr>
              <a:latin typeface="Cambria"/>
              <a:ea typeface="Cambria"/>
              <a:cs typeface="Cambria"/>
              <a:sym typeface="Cambria"/>
            </a:endParaRPr>
          </a:p>
          <a:p>
            <a:pPr indent="0" lvl="0" marL="194728" marR="0" rtl="0" algn="l">
              <a:lnSpc>
                <a:spcPct val="100000"/>
              </a:lnSpc>
              <a:spcBef>
                <a:spcPts val="0"/>
              </a:spcBef>
              <a:spcAft>
                <a:spcPts val="0"/>
              </a:spcAft>
              <a:buClr>
                <a:srgbClr val="002060"/>
              </a:buClr>
              <a:buSzPts val="1300"/>
              <a:buFont typeface="Noto Sans Symbols"/>
              <a:buNone/>
            </a:pPr>
            <a:r>
              <a:t/>
            </a:r>
            <a:endParaRPr b="1"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Clr>
                <a:srgbClr val="002060"/>
              </a:buClr>
              <a:buSzPts val="1300"/>
              <a:buFont typeface="Noto Sans Symbols"/>
              <a:buNone/>
            </a:pPr>
            <a:r>
              <a:t/>
            </a:r>
            <a:endParaRPr b="1"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Clr>
                <a:srgbClr val="002060"/>
              </a:buClr>
              <a:buSzPts val="1300"/>
              <a:buFont typeface="Noto Sans Symbols"/>
              <a:buNone/>
            </a:pPr>
            <a:r>
              <a:t/>
            </a:r>
            <a:endParaRPr b="1" i="0" sz="1800" u="none" cap="none" strike="noStrike">
              <a:solidFill>
                <a:srgbClr val="0C0C0C"/>
              </a:solidFill>
              <a:latin typeface="Cambria"/>
              <a:ea typeface="Cambria"/>
              <a:cs typeface="Cambria"/>
              <a:sym typeface="Cambria"/>
            </a:endParaRPr>
          </a:p>
          <a:p>
            <a:pPr indent="0" lvl="0" marL="194728" marR="0" rtl="0" algn="ctr">
              <a:lnSpc>
                <a:spcPct val="100000"/>
              </a:lnSpc>
              <a:spcBef>
                <a:spcPts val="0"/>
              </a:spcBef>
              <a:spcAft>
                <a:spcPts val="0"/>
              </a:spcAft>
              <a:buClr>
                <a:srgbClr val="002060"/>
              </a:buClr>
              <a:buSzPts val="1300"/>
              <a:buFont typeface="Noto Sans Symbols"/>
              <a:buNone/>
            </a:pPr>
            <a:r>
              <a:t/>
            </a:r>
            <a:endParaRPr b="1" i="0" sz="1800" u="none" cap="none" strike="noStrike">
              <a:solidFill>
                <a:srgbClr val="0C0C0C"/>
              </a:solidFill>
              <a:latin typeface="Cambria"/>
              <a:ea typeface="Cambria"/>
              <a:cs typeface="Cambria"/>
              <a:sym typeface="Cambria"/>
            </a:endParaRPr>
          </a:p>
          <a:p>
            <a:pPr indent="0" lvl="0" marL="194728" marR="0" rtl="0" algn="l">
              <a:lnSpc>
                <a:spcPct val="100000"/>
              </a:lnSpc>
              <a:spcBef>
                <a:spcPts val="0"/>
              </a:spcBef>
              <a:spcAft>
                <a:spcPts val="0"/>
              </a:spcAft>
              <a:buClr>
                <a:srgbClr val="002060"/>
              </a:buClr>
              <a:buSzPts val="1300"/>
              <a:buFont typeface="Noto Sans Symbols"/>
              <a:buNone/>
            </a:pPr>
            <a:r>
              <a:rPr i="0" lang="en-US" sz="1800" u="none" cap="none" strike="noStrike">
                <a:solidFill>
                  <a:srgbClr val="0C0C0C"/>
                </a:solidFill>
                <a:latin typeface="Cambria"/>
                <a:ea typeface="Cambria"/>
                <a:cs typeface="Cambria"/>
                <a:sym typeface="Cambria"/>
              </a:rPr>
              <a:t>Maka variable a akan menjadi 3.</a:t>
            </a:r>
            <a:endParaRPr i="0" sz="1800" u="none" cap="none" strike="noStrike">
              <a:solidFill>
                <a:srgbClr val="0C0C0C"/>
              </a:solidFill>
              <a:latin typeface="Cambria"/>
              <a:ea typeface="Cambria"/>
              <a:cs typeface="Cambria"/>
              <a:sym typeface="Cambria"/>
            </a:endParaRPr>
          </a:p>
        </p:txBody>
      </p:sp>
      <p:pic>
        <p:nvPicPr>
          <p:cNvPr id="1089" name="Google Shape;1089;p106"/>
          <p:cNvPicPr preferRelativeResize="0"/>
          <p:nvPr/>
        </p:nvPicPr>
        <p:blipFill rotWithShape="1">
          <a:blip r:embed="rId6">
            <a:alphaModFix/>
          </a:blip>
          <a:srcRect b="0" l="0" r="0" t="0"/>
          <a:stretch/>
        </p:blipFill>
        <p:spPr>
          <a:xfrm>
            <a:off x="617845" y="1829065"/>
            <a:ext cx="1544130" cy="80883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pic>
        <p:nvPicPr>
          <p:cNvPr id="1094" name="Google Shape;1094;p10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95" name="Google Shape;1095;p10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096" name="Google Shape;1096;p107"/>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097" name="Google Shape;1097;p107"/>
          <p:cNvPicPr preferRelativeResize="0"/>
          <p:nvPr/>
        </p:nvPicPr>
        <p:blipFill rotWithShape="1">
          <a:blip r:embed="rId5">
            <a:alphaModFix/>
          </a:blip>
          <a:srcRect b="0" l="0" r="0" t="0"/>
          <a:stretch/>
        </p:blipFill>
        <p:spPr>
          <a:xfrm>
            <a:off x="8022007" y="4424767"/>
            <a:ext cx="1121992" cy="710964"/>
          </a:xfrm>
          <a:prstGeom prst="rect">
            <a:avLst/>
          </a:prstGeom>
          <a:noFill/>
          <a:ln>
            <a:noFill/>
          </a:ln>
        </p:spPr>
      </p:pic>
      <p:sp>
        <p:nvSpPr>
          <p:cNvPr id="1098" name="Google Shape;1098;p10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Operator Penugasan</a:t>
            </a:r>
            <a:endParaRPr i="0" sz="2800" u="none" cap="none" strike="noStrike">
              <a:solidFill>
                <a:srgbClr val="243A62"/>
              </a:solidFill>
              <a:latin typeface="Cambria"/>
              <a:ea typeface="Cambria"/>
              <a:cs typeface="Cambria"/>
              <a:sym typeface="Cambria"/>
            </a:endParaRPr>
          </a:p>
        </p:txBody>
      </p:sp>
      <p:sp>
        <p:nvSpPr>
          <p:cNvPr id="1099" name="Google Shape;1099;p107"/>
          <p:cNvSpPr txBox="1"/>
          <p:nvPr/>
        </p:nvSpPr>
        <p:spPr>
          <a:xfrm>
            <a:off x="331180" y="784977"/>
            <a:ext cx="8447059" cy="2750703"/>
          </a:xfrm>
          <a:prstGeom prst="rect">
            <a:avLst/>
          </a:prstGeom>
          <a:noFill/>
          <a:ln>
            <a:noFill/>
          </a:ln>
        </p:spPr>
        <p:txBody>
          <a:bodyPr anchorCtr="0" anchor="t" bIns="91425" lIns="91425" spcFirstLastPara="1" rIns="91425" wrap="square" tIns="91425">
            <a:noAutofit/>
          </a:bodyPr>
          <a:lstStyle/>
          <a:p>
            <a:pPr indent="0" lvl="0" marL="194729" marR="0" rtl="0" algn="just">
              <a:lnSpc>
                <a:spcPct val="150000"/>
              </a:lnSpc>
              <a:spcBef>
                <a:spcPts val="0"/>
              </a:spcBef>
              <a:spcAft>
                <a:spcPts val="0"/>
              </a:spcAft>
              <a:buClr>
                <a:srgbClr val="002060"/>
              </a:buClr>
              <a:buSzPts val="1300"/>
              <a:buFont typeface="Noto Sans Symbols"/>
              <a:buNone/>
            </a:pPr>
            <a:r>
              <a:rPr i="0" lang="en-US" sz="1800" u="none" cap="none" strike="noStrike">
                <a:solidFill>
                  <a:srgbClr val="0C0C0C"/>
                </a:solidFill>
                <a:latin typeface="Cambria"/>
                <a:ea typeface="Cambria"/>
                <a:cs typeface="Cambria"/>
                <a:sym typeface="Cambria"/>
              </a:rPr>
              <a:t>Perbedaan dari operator aritmatika dan penugasan adalah Operator aritmatika hanya melakukan operasi aritmatika saja, sedangkan operator penugasan melakukan operasi aritmatika dan juga pengisian. </a:t>
            </a:r>
            <a:endParaRPr>
              <a:latin typeface="Cambria"/>
              <a:ea typeface="Cambria"/>
              <a:cs typeface="Cambria"/>
              <a:sym typeface="Cambria"/>
            </a:endParaRPr>
          </a:p>
          <a:p>
            <a:pPr indent="0" lvl="0" marL="194729" marR="0" rtl="0" algn="l">
              <a:lnSpc>
                <a:spcPct val="100000"/>
              </a:lnSpc>
              <a:spcBef>
                <a:spcPts val="0"/>
              </a:spcBef>
              <a:spcAft>
                <a:spcPts val="0"/>
              </a:spcAft>
              <a:buClr>
                <a:srgbClr val="002060"/>
              </a:buClr>
              <a:buSzPts val="1300"/>
              <a:buFont typeface="Noto Sans Symbols"/>
              <a:buNone/>
            </a:pPr>
            <a:r>
              <a:t/>
            </a:r>
            <a:endParaRPr b="1" i="0" sz="2000" u="none" cap="none" strike="noStrike">
              <a:solidFill>
                <a:srgbClr val="0C0C0C"/>
              </a:solidFill>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12" name="Google Shape;212;p2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13" name="Google Shape;213;p27"/>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214" name="Google Shape;214;p27"/>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215" name="Google Shape;215;p27"/>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243A62"/>
                </a:solidFill>
                <a:latin typeface="Cambria"/>
                <a:ea typeface="Cambria"/>
                <a:cs typeface="Cambria"/>
                <a:sym typeface="Cambria"/>
              </a:rPr>
              <a:t>Element dan Tag pada HTML</a:t>
            </a:r>
            <a:endParaRPr i="0" sz="2400" u="none" cap="none" strike="noStrike">
              <a:solidFill>
                <a:srgbClr val="243A62"/>
              </a:solidFill>
              <a:latin typeface="Cambria"/>
              <a:ea typeface="Cambria"/>
              <a:cs typeface="Cambria"/>
              <a:sym typeface="Cambria"/>
            </a:endParaRPr>
          </a:p>
        </p:txBody>
      </p:sp>
      <p:sp>
        <p:nvSpPr>
          <p:cNvPr id="216" name="Google Shape;216;p27"/>
          <p:cNvSpPr/>
          <p:nvPr/>
        </p:nvSpPr>
        <p:spPr>
          <a:xfrm>
            <a:off x="331180" y="876953"/>
            <a:ext cx="8433680" cy="323161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i="0" lang="en-US" sz="2000" u="none" cap="none" strike="noStrike">
                <a:solidFill>
                  <a:srgbClr val="0C0C0C"/>
                </a:solidFill>
                <a:latin typeface="Cambria"/>
                <a:ea typeface="Cambria"/>
                <a:cs typeface="Cambria"/>
                <a:sym typeface="Cambria"/>
              </a:rPr>
              <a:t>Element pada HTML membentuk sebuah struktur dan memberitahu browser untuk halaman website yang akan ditampilkan. Biasanya untuk element terdiri dari tag pembuka, konten, dan tag penutup.</a:t>
            </a:r>
            <a:endParaRPr>
              <a:latin typeface="Cambria"/>
              <a:ea typeface="Cambria"/>
              <a:cs typeface="Cambria"/>
              <a:sym typeface="Cambria"/>
            </a:endParaRPr>
          </a:p>
          <a:p>
            <a:pPr indent="0" lvl="0" marL="0" marR="0" rtl="0" algn="just">
              <a:lnSpc>
                <a:spcPct val="100000"/>
              </a:lnSpc>
              <a:spcBef>
                <a:spcPts val="0"/>
              </a:spcBef>
              <a:spcAft>
                <a:spcPts val="0"/>
              </a:spcAft>
              <a:buNone/>
            </a:pPr>
            <a:r>
              <a:t/>
            </a:r>
            <a:endParaRPr i="0" sz="2000" u="none" cap="none" strike="noStrike">
              <a:solidFill>
                <a:srgbClr val="0C0C0C"/>
              </a:solidFill>
              <a:latin typeface="Cambria"/>
              <a:ea typeface="Cambria"/>
              <a:cs typeface="Cambria"/>
              <a:sym typeface="Cambria"/>
            </a:endParaRPr>
          </a:p>
          <a:p>
            <a:pPr indent="0" lvl="0" marL="0" marR="0" rtl="0" algn="just">
              <a:lnSpc>
                <a:spcPct val="100000"/>
              </a:lnSpc>
              <a:spcBef>
                <a:spcPts val="0"/>
              </a:spcBef>
              <a:spcAft>
                <a:spcPts val="0"/>
              </a:spcAft>
              <a:buNone/>
            </a:pPr>
            <a:r>
              <a:t/>
            </a:r>
            <a:endParaRPr i="0" sz="2000" u="none" cap="none" strike="noStrike">
              <a:solidFill>
                <a:srgbClr val="0C0C0C"/>
              </a:solidFill>
              <a:latin typeface="Cambria"/>
              <a:ea typeface="Cambria"/>
              <a:cs typeface="Cambria"/>
              <a:sym typeface="Cambria"/>
            </a:endParaRPr>
          </a:p>
          <a:p>
            <a:pPr indent="0" lvl="0" marL="0" marR="0" rtl="0" algn="just">
              <a:lnSpc>
                <a:spcPct val="100000"/>
              </a:lnSpc>
              <a:spcBef>
                <a:spcPts val="0"/>
              </a:spcBef>
              <a:spcAft>
                <a:spcPts val="0"/>
              </a:spcAft>
              <a:buNone/>
            </a:pPr>
            <a:r>
              <a:t/>
            </a:r>
            <a:endParaRPr i="0" sz="2000" u="none" cap="none" strike="noStrike">
              <a:solidFill>
                <a:srgbClr val="0C0C0C"/>
              </a:solidFill>
              <a:latin typeface="Cambria"/>
              <a:ea typeface="Cambria"/>
              <a:cs typeface="Cambria"/>
              <a:sym typeface="Cambria"/>
            </a:endParaRPr>
          </a:p>
          <a:p>
            <a:pPr indent="0" lvl="0" marL="0" marR="0" rtl="0" algn="just">
              <a:lnSpc>
                <a:spcPct val="100000"/>
              </a:lnSpc>
              <a:spcBef>
                <a:spcPts val="0"/>
              </a:spcBef>
              <a:spcAft>
                <a:spcPts val="0"/>
              </a:spcAft>
              <a:buNone/>
            </a:pPr>
            <a:r>
              <a:t/>
            </a:r>
            <a:endParaRPr i="0" sz="2000" u="none" cap="none" strike="noStrike">
              <a:solidFill>
                <a:srgbClr val="0C0C0C"/>
              </a:solidFill>
              <a:latin typeface="Cambria"/>
              <a:ea typeface="Cambria"/>
              <a:cs typeface="Cambria"/>
              <a:sym typeface="Cambria"/>
            </a:endParaRPr>
          </a:p>
          <a:p>
            <a:pPr indent="0" lvl="0" marL="0" marR="0" rtl="0" algn="just">
              <a:lnSpc>
                <a:spcPct val="100000"/>
              </a:lnSpc>
              <a:spcBef>
                <a:spcPts val="0"/>
              </a:spcBef>
              <a:spcAft>
                <a:spcPts val="0"/>
              </a:spcAft>
              <a:buNone/>
            </a:pPr>
            <a:r>
              <a:t/>
            </a:r>
            <a:endParaRPr i="0" sz="2000" u="none" cap="none" strike="noStrike">
              <a:solidFill>
                <a:srgbClr val="0C0C0C"/>
              </a:solidFill>
              <a:latin typeface="Cambria"/>
              <a:ea typeface="Cambria"/>
              <a:cs typeface="Cambria"/>
              <a:sym typeface="Cambria"/>
            </a:endParaRPr>
          </a:p>
          <a:p>
            <a:pPr indent="0" lvl="0" marL="0" marR="0" rtl="0" algn="just">
              <a:lnSpc>
                <a:spcPct val="100000"/>
              </a:lnSpc>
              <a:spcBef>
                <a:spcPts val="0"/>
              </a:spcBef>
              <a:spcAft>
                <a:spcPts val="0"/>
              </a:spcAft>
              <a:buNone/>
            </a:pPr>
            <a:r>
              <a:rPr i="0" lang="en-US" sz="2000" u="none" cap="none" strike="noStrike">
                <a:solidFill>
                  <a:srgbClr val="0C0C0C"/>
                </a:solidFill>
                <a:latin typeface="Cambria"/>
                <a:ea typeface="Cambria"/>
                <a:cs typeface="Cambria"/>
                <a:sym typeface="Cambria"/>
              </a:rPr>
              <a:t>Berikut adalah contoh element pada HTML:</a:t>
            </a:r>
            <a:endParaRPr>
              <a:latin typeface="Cambria"/>
              <a:ea typeface="Cambria"/>
              <a:cs typeface="Cambria"/>
              <a:sym typeface="Cambria"/>
            </a:endParaRPr>
          </a:p>
          <a:p>
            <a:pPr indent="0" lvl="0" marL="0" marR="0" rtl="0" algn="l">
              <a:lnSpc>
                <a:spcPct val="100000"/>
              </a:lnSpc>
              <a:spcBef>
                <a:spcPts val="0"/>
              </a:spcBef>
              <a:spcAft>
                <a:spcPts val="0"/>
              </a:spcAft>
              <a:buNone/>
            </a:pPr>
            <a:r>
              <a:rPr i="0" lang="en-US" sz="2400" u="none" cap="none" strike="noStrike">
                <a:solidFill>
                  <a:srgbClr val="0C0C0C"/>
                </a:solidFill>
                <a:latin typeface="Cambria"/>
                <a:ea typeface="Cambria"/>
                <a:cs typeface="Cambria"/>
                <a:sym typeface="Cambria"/>
              </a:rPr>
              <a:t>emContoh element./em</a:t>
            </a:r>
            <a:endParaRPr i="0" sz="2400" u="none" cap="none" strike="noStrike">
              <a:solidFill>
                <a:srgbClr val="0C0C0C"/>
              </a:solidFill>
              <a:latin typeface="Cambria"/>
              <a:ea typeface="Cambria"/>
              <a:cs typeface="Cambria"/>
              <a:sym typeface="Cambria"/>
            </a:endParaRPr>
          </a:p>
        </p:txBody>
      </p:sp>
      <p:pic>
        <p:nvPicPr>
          <p:cNvPr id="217" name="Google Shape;217;p27"/>
          <p:cNvPicPr preferRelativeResize="0"/>
          <p:nvPr/>
        </p:nvPicPr>
        <p:blipFill rotWithShape="1">
          <a:blip r:embed="rId6">
            <a:alphaModFix/>
          </a:blip>
          <a:srcRect b="0" l="0" r="0" t="0"/>
          <a:stretch/>
        </p:blipFill>
        <p:spPr>
          <a:xfrm>
            <a:off x="2345555" y="1969217"/>
            <a:ext cx="4494140" cy="1398567"/>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pic>
        <p:nvPicPr>
          <p:cNvPr id="1104" name="Google Shape;1104;p10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05" name="Google Shape;1105;p10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06" name="Google Shape;1106;p108"/>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107" name="Google Shape;1107;p108"/>
          <p:cNvPicPr preferRelativeResize="0"/>
          <p:nvPr/>
        </p:nvPicPr>
        <p:blipFill rotWithShape="1">
          <a:blip r:embed="rId5">
            <a:alphaModFix/>
          </a:blip>
          <a:srcRect b="0" l="0" r="0" t="0"/>
          <a:stretch/>
        </p:blipFill>
        <p:spPr>
          <a:xfrm>
            <a:off x="8022007" y="4424767"/>
            <a:ext cx="1121992" cy="710964"/>
          </a:xfrm>
          <a:prstGeom prst="rect">
            <a:avLst/>
          </a:prstGeom>
          <a:noFill/>
          <a:ln>
            <a:noFill/>
          </a:ln>
        </p:spPr>
      </p:pic>
      <p:sp>
        <p:nvSpPr>
          <p:cNvPr id="1108" name="Google Shape;1108;p10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Operator Penugasan</a:t>
            </a:r>
            <a:endParaRPr b="0" i="0" sz="2800" u="none" cap="none" strike="noStrike">
              <a:solidFill>
                <a:srgbClr val="243A62"/>
              </a:solidFill>
              <a:latin typeface="Arial"/>
              <a:ea typeface="Arial"/>
              <a:cs typeface="Arial"/>
              <a:sym typeface="Arial"/>
            </a:endParaRPr>
          </a:p>
        </p:txBody>
      </p:sp>
      <p:sp>
        <p:nvSpPr>
          <p:cNvPr id="1109" name="Google Shape;1109;p108"/>
          <p:cNvSpPr txBox="1"/>
          <p:nvPr/>
        </p:nvSpPr>
        <p:spPr>
          <a:xfrm>
            <a:off x="331180" y="784977"/>
            <a:ext cx="8447059" cy="2750703"/>
          </a:xfrm>
          <a:prstGeom prst="rect">
            <a:avLst/>
          </a:prstGeom>
          <a:noFill/>
          <a:ln>
            <a:noFill/>
          </a:ln>
        </p:spPr>
        <p:txBody>
          <a:bodyPr anchorCtr="0" anchor="t" bIns="91425" lIns="91425" spcFirstLastPara="1" rIns="91425" wrap="square" tIns="91425">
            <a:noAutofit/>
          </a:bodyPr>
          <a:lstStyle/>
          <a:p>
            <a:pPr indent="0" lvl="0" marL="194728" marR="0" rtl="0" algn="l">
              <a:lnSpc>
                <a:spcPct val="100000"/>
              </a:lnSpc>
              <a:spcBef>
                <a:spcPts val="0"/>
              </a:spcBef>
              <a:spcAft>
                <a:spcPts val="0"/>
              </a:spcAft>
              <a:buClr>
                <a:srgbClr val="002060"/>
              </a:buClr>
              <a:buSzPts val="1300"/>
              <a:buFont typeface="Noto Sans Symbols"/>
              <a:buNone/>
            </a:pPr>
            <a:r>
              <a:rPr b="0" i="0" lang="en-US" sz="1800" u="none" cap="none" strike="noStrike">
                <a:solidFill>
                  <a:srgbClr val="0C0C0C"/>
                </a:solidFill>
                <a:latin typeface="Verdana"/>
                <a:ea typeface="Verdana"/>
                <a:cs typeface="Verdana"/>
                <a:sym typeface="Verdana"/>
              </a:rPr>
              <a:t>Contoh:</a:t>
            </a:r>
            <a:endParaRPr b="0" i="0" sz="1800" u="none" cap="none" strike="noStrike">
              <a:solidFill>
                <a:srgbClr val="0C0C0C"/>
              </a:solidFill>
              <a:latin typeface="Verdana"/>
              <a:ea typeface="Verdana"/>
              <a:cs typeface="Verdana"/>
              <a:sym typeface="Verdana"/>
            </a:endParaRPr>
          </a:p>
        </p:txBody>
      </p:sp>
      <p:pic>
        <p:nvPicPr>
          <p:cNvPr id="1110" name="Google Shape;1110;p108"/>
          <p:cNvPicPr preferRelativeResize="0"/>
          <p:nvPr/>
        </p:nvPicPr>
        <p:blipFill rotWithShape="1">
          <a:blip r:embed="rId6">
            <a:alphaModFix/>
          </a:blip>
          <a:srcRect b="0" l="0" r="0" t="0"/>
          <a:stretch/>
        </p:blipFill>
        <p:spPr>
          <a:xfrm>
            <a:off x="649714" y="1236355"/>
            <a:ext cx="3904995" cy="3653510"/>
          </a:xfrm>
          <a:prstGeom prst="rect">
            <a:avLst/>
          </a:prstGeom>
          <a:noFill/>
          <a:ln>
            <a:noFill/>
          </a:ln>
        </p:spPr>
      </p:pic>
      <p:pic>
        <p:nvPicPr>
          <p:cNvPr id="1111" name="Google Shape;1111;p108"/>
          <p:cNvPicPr preferRelativeResize="0"/>
          <p:nvPr/>
        </p:nvPicPr>
        <p:blipFill rotWithShape="1">
          <a:blip r:embed="rId7">
            <a:alphaModFix/>
          </a:blip>
          <a:srcRect b="0" l="0" r="0" t="0"/>
          <a:stretch/>
        </p:blipFill>
        <p:spPr>
          <a:xfrm>
            <a:off x="4630892" y="1233489"/>
            <a:ext cx="4172741" cy="252073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pic>
        <p:nvPicPr>
          <p:cNvPr id="1116" name="Google Shape;1116;p10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17" name="Google Shape;1117;p10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18" name="Google Shape;1118;p109"/>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119" name="Google Shape;1119;p109"/>
          <p:cNvPicPr preferRelativeResize="0"/>
          <p:nvPr/>
        </p:nvPicPr>
        <p:blipFill rotWithShape="1">
          <a:blip r:embed="rId5">
            <a:alphaModFix/>
          </a:blip>
          <a:srcRect b="0" l="0" r="0" t="0"/>
          <a:stretch/>
        </p:blipFill>
        <p:spPr>
          <a:xfrm>
            <a:off x="8022007" y="4424767"/>
            <a:ext cx="1121992" cy="710964"/>
          </a:xfrm>
          <a:prstGeom prst="rect">
            <a:avLst/>
          </a:prstGeom>
          <a:noFill/>
          <a:ln>
            <a:noFill/>
          </a:ln>
        </p:spPr>
      </p:pic>
      <p:sp>
        <p:nvSpPr>
          <p:cNvPr id="1120" name="Google Shape;1120;p109"/>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Output</a:t>
            </a:r>
            <a:endParaRPr i="0" sz="2800" u="none" cap="none" strike="noStrike">
              <a:solidFill>
                <a:srgbClr val="243A62"/>
              </a:solidFill>
              <a:latin typeface="Cambria"/>
              <a:ea typeface="Cambria"/>
              <a:cs typeface="Cambria"/>
              <a:sym typeface="Cambria"/>
            </a:endParaRPr>
          </a:p>
        </p:txBody>
      </p:sp>
      <p:sp>
        <p:nvSpPr>
          <p:cNvPr id="1121" name="Google Shape;1121;p109"/>
          <p:cNvSpPr txBox="1"/>
          <p:nvPr/>
        </p:nvSpPr>
        <p:spPr>
          <a:xfrm>
            <a:off x="331180" y="784977"/>
            <a:ext cx="8447059" cy="2750703"/>
          </a:xfrm>
          <a:prstGeom prst="rect">
            <a:avLst/>
          </a:prstGeom>
          <a:noFill/>
          <a:ln>
            <a:noFill/>
          </a:ln>
        </p:spPr>
        <p:txBody>
          <a:bodyPr anchorCtr="0" anchor="t" bIns="91425" lIns="91425" spcFirstLastPara="1" rIns="91425" wrap="square" tIns="91425">
            <a:noAutofit/>
          </a:bodyPr>
          <a:lstStyle/>
          <a:p>
            <a:pPr indent="0" lvl="0" marL="194728" marR="0" rtl="0" algn="l">
              <a:lnSpc>
                <a:spcPct val="100000"/>
              </a:lnSpc>
              <a:spcBef>
                <a:spcPts val="0"/>
              </a:spcBef>
              <a:spcAft>
                <a:spcPts val="0"/>
              </a:spcAft>
              <a:buClr>
                <a:srgbClr val="002060"/>
              </a:buClr>
              <a:buSzPts val="1300"/>
              <a:buFont typeface="Noto Sans Symbols"/>
              <a:buNone/>
            </a:pPr>
            <a:r>
              <a:rPr b="0" i="0" lang="en-US" sz="1800" u="none" cap="none" strike="noStrike">
                <a:solidFill>
                  <a:srgbClr val="0C0C0C"/>
                </a:solidFill>
                <a:latin typeface="Verdana"/>
                <a:ea typeface="Verdana"/>
                <a:cs typeface="Verdana"/>
                <a:sym typeface="Verdana"/>
              </a:rPr>
              <a:t>Hasil:</a:t>
            </a:r>
            <a:endParaRPr b="0" i="0" sz="1800" u="none" cap="none" strike="noStrike">
              <a:solidFill>
                <a:srgbClr val="0C0C0C"/>
              </a:solidFill>
              <a:latin typeface="Verdana"/>
              <a:ea typeface="Verdana"/>
              <a:cs typeface="Verdana"/>
              <a:sym typeface="Verdana"/>
            </a:endParaRPr>
          </a:p>
        </p:txBody>
      </p:sp>
      <p:pic>
        <p:nvPicPr>
          <p:cNvPr descr="Contoh operator penugasan pada Javascript" id="1122" name="Google Shape;1122;p109"/>
          <p:cNvPicPr preferRelativeResize="0"/>
          <p:nvPr/>
        </p:nvPicPr>
        <p:blipFill rotWithShape="1">
          <a:blip r:embed="rId6">
            <a:alphaModFix/>
          </a:blip>
          <a:srcRect b="0" l="0" r="0" t="0"/>
          <a:stretch/>
        </p:blipFill>
        <p:spPr>
          <a:xfrm>
            <a:off x="985426" y="1257573"/>
            <a:ext cx="7138565" cy="329376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pic>
        <p:nvPicPr>
          <p:cNvPr id="1127" name="Google Shape;1127;p11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28" name="Google Shape;1128;p11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29" name="Google Shape;1129;p110"/>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130" name="Google Shape;1130;p110"/>
          <p:cNvPicPr preferRelativeResize="0"/>
          <p:nvPr/>
        </p:nvPicPr>
        <p:blipFill rotWithShape="1">
          <a:blip r:embed="rId5">
            <a:alphaModFix/>
          </a:blip>
          <a:srcRect b="0" l="0" r="0" t="0"/>
          <a:stretch/>
        </p:blipFill>
        <p:spPr>
          <a:xfrm>
            <a:off x="8022007" y="4424767"/>
            <a:ext cx="1121992" cy="710964"/>
          </a:xfrm>
          <a:prstGeom prst="rect">
            <a:avLst/>
          </a:prstGeom>
          <a:noFill/>
          <a:ln>
            <a:noFill/>
          </a:ln>
        </p:spPr>
      </p:pic>
      <p:sp>
        <p:nvSpPr>
          <p:cNvPr id="1131" name="Google Shape;1131;p110"/>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3. Opeartor Perbandingan</a:t>
            </a:r>
            <a:endParaRPr i="0" sz="2800" u="none" cap="none" strike="noStrike">
              <a:solidFill>
                <a:srgbClr val="243A62"/>
              </a:solidFill>
              <a:latin typeface="Cambria"/>
              <a:ea typeface="Cambria"/>
              <a:cs typeface="Cambria"/>
              <a:sym typeface="Cambria"/>
            </a:endParaRPr>
          </a:p>
        </p:txBody>
      </p:sp>
      <p:sp>
        <p:nvSpPr>
          <p:cNvPr id="1132" name="Google Shape;1132;p110"/>
          <p:cNvSpPr txBox="1"/>
          <p:nvPr/>
        </p:nvSpPr>
        <p:spPr>
          <a:xfrm>
            <a:off x="331180" y="784977"/>
            <a:ext cx="8447059" cy="2750703"/>
          </a:xfrm>
          <a:prstGeom prst="rect">
            <a:avLst/>
          </a:prstGeom>
          <a:noFill/>
          <a:ln>
            <a:noFill/>
          </a:ln>
        </p:spPr>
        <p:txBody>
          <a:bodyPr anchorCtr="0" anchor="t" bIns="91425" lIns="91425" spcFirstLastPara="1" rIns="91425" wrap="square" tIns="91425">
            <a:noAutofit/>
          </a:bodyPr>
          <a:lstStyle/>
          <a:p>
            <a:pPr indent="0" lvl="0" marL="194728" marR="0" rtl="0" algn="just">
              <a:lnSpc>
                <a:spcPct val="100000"/>
              </a:lnSpc>
              <a:spcBef>
                <a:spcPts val="0"/>
              </a:spcBef>
              <a:spcAft>
                <a:spcPts val="0"/>
              </a:spcAft>
              <a:buClr>
                <a:srgbClr val="002060"/>
              </a:buClr>
              <a:buSzPts val="1300"/>
              <a:buFont typeface="Noto Sans Symbols"/>
              <a:buNone/>
            </a:pPr>
            <a:r>
              <a:rPr i="0" lang="en-US" sz="1800" u="none" cap="none" strike="noStrike">
                <a:solidFill>
                  <a:srgbClr val="0C0C0C"/>
                </a:solidFill>
                <a:latin typeface="Cambria"/>
                <a:ea typeface="Cambria"/>
                <a:cs typeface="Cambria"/>
                <a:sym typeface="Cambria"/>
              </a:rPr>
              <a:t>Operator relasi atau perbandingan adalah operator yang digunakan untuk membandingkan dua nilai. Operator perbandingan akan menghasilkan sebuah nilai boolean true dan false.</a:t>
            </a:r>
            <a:endParaRPr>
              <a:latin typeface="Cambria"/>
              <a:ea typeface="Cambria"/>
              <a:cs typeface="Cambria"/>
              <a:sym typeface="Cambria"/>
            </a:endParaRPr>
          </a:p>
          <a:p>
            <a:pPr indent="0" lvl="0" marL="194728" marR="0" rtl="0" algn="l">
              <a:lnSpc>
                <a:spcPct val="100000"/>
              </a:lnSpc>
              <a:spcBef>
                <a:spcPts val="0"/>
              </a:spcBef>
              <a:spcAft>
                <a:spcPts val="0"/>
              </a:spcAft>
              <a:buClr>
                <a:srgbClr val="002060"/>
              </a:buClr>
              <a:buSzPts val="1300"/>
              <a:buFont typeface="Noto Sans Symbols"/>
              <a:buNone/>
            </a:pPr>
            <a:r>
              <a:t/>
            </a:r>
            <a:endParaRPr b="1" i="0" sz="1800" u="none" cap="none" strike="noStrike">
              <a:solidFill>
                <a:srgbClr val="0C0C0C"/>
              </a:solidFill>
              <a:latin typeface="Verdana"/>
              <a:ea typeface="Verdana"/>
              <a:cs typeface="Verdana"/>
              <a:sym typeface="Verdana"/>
            </a:endParaRPr>
          </a:p>
        </p:txBody>
      </p:sp>
      <p:pic>
        <p:nvPicPr>
          <p:cNvPr id="1133" name="Google Shape;1133;p110"/>
          <p:cNvPicPr preferRelativeResize="0"/>
          <p:nvPr/>
        </p:nvPicPr>
        <p:blipFill rotWithShape="1">
          <a:blip r:embed="rId6">
            <a:alphaModFix/>
          </a:blip>
          <a:srcRect b="0" l="0" r="0" t="0"/>
          <a:stretch/>
        </p:blipFill>
        <p:spPr>
          <a:xfrm>
            <a:off x="1974180" y="1842896"/>
            <a:ext cx="5161057" cy="276666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pic>
        <p:nvPicPr>
          <p:cNvPr id="1138" name="Google Shape;1138;p11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39" name="Google Shape;1139;p11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40" name="Google Shape;1140;p111"/>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141" name="Google Shape;1141;p111"/>
          <p:cNvPicPr preferRelativeResize="0"/>
          <p:nvPr/>
        </p:nvPicPr>
        <p:blipFill rotWithShape="1">
          <a:blip r:embed="rId5">
            <a:alphaModFix/>
          </a:blip>
          <a:srcRect b="0" l="0" r="0" t="0"/>
          <a:stretch/>
        </p:blipFill>
        <p:spPr>
          <a:xfrm>
            <a:off x="8022007" y="4424767"/>
            <a:ext cx="1121992" cy="710964"/>
          </a:xfrm>
          <a:prstGeom prst="rect">
            <a:avLst/>
          </a:prstGeom>
          <a:noFill/>
          <a:ln>
            <a:noFill/>
          </a:ln>
        </p:spPr>
      </p:pic>
      <p:sp>
        <p:nvSpPr>
          <p:cNvPr id="1142" name="Google Shape;1142;p111"/>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Contoh</a:t>
            </a:r>
            <a:endParaRPr i="0" sz="2800" u="none" cap="none" strike="noStrike">
              <a:solidFill>
                <a:srgbClr val="243A62"/>
              </a:solidFill>
              <a:latin typeface="Cambria"/>
              <a:ea typeface="Cambria"/>
              <a:cs typeface="Cambria"/>
              <a:sym typeface="Cambria"/>
            </a:endParaRPr>
          </a:p>
        </p:txBody>
      </p:sp>
      <p:sp>
        <p:nvSpPr>
          <p:cNvPr id="1143" name="Google Shape;1143;p111"/>
          <p:cNvSpPr txBox="1"/>
          <p:nvPr/>
        </p:nvSpPr>
        <p:spPr>
          <a:xfrm>
            <a:off x="331180" y="866867"/>
            <a:ext cx="8447059" cy="2750703"/>
          </a:xfrm>
          <a:prstGeom prst="rect">
            <a:avLst/>
          </a:prstGeom>
          <a:noFill/>
          <a:ln>
            <a:noFill/>
          </a:ln>
        </p:spPr>
        <p:txBody>
          <a:bodyPr anchorCtr="0" anchor="t" bIns="91425" lIns="91425" spcFirstLastPara="1" rIns="91425" wrap="square" tIns="91425">
            <a:noAutofit/>
          </a:bodyPr>
          <a:lstStyle/>
          <a:p>
            <a:pPr indent="0" lvl="0" marL="194728" marR="0" rtl="0" algn="l">
              <a:lnSpc>
                <a:spcPct val="100000"/>
              </a:lnSpc>
              <a:spcBef>
                <a:spcPts val="0"/>
              </a:spcBef>
              <a:spcAft>
                <a:spcPts val="0"/>
              </a:spcAft>
              <a:buClr>
                <a:srgbClr val="002060"/>
              </a:buClr>
              <a:buSzPts val="1300"/>
              <a:buFont typeface="Noto Sans Symbols"/>
              <a:buNone/>
            </a:pPr>
            <a:r>
              <a:t/>
            </a:r>
            <a:endParaRPr b="1" i="0" sz="1800" u="none" cap="none" strike="noStrike">
              <a:solidFill>
                <a:srgbClr val="002060"/>
              </a:solidFill>
              <a:latin typeface="Verdana"/>
              <a:ea typeface="Verdana"/>
              <a:cs typeface="Verdana"/>
              <a:sym typeface="Verdana"/>
            </a:endParaRPr>
          </a:p>
        </p:txBody>
      </p:sp>
      <p:pic>
        <p:nvPicPr>
          <p:cNvPr id="1144" name="Google Shape;1144;p111"/>
          <p:cNvPicPr preferRelativeResize="0"/>
          <p:nvPr/>
        </p:nvPicPr>
        <p:blipFill rotWithShape="1">
          <a:blip r:embed="rId6">
            <a:alphaModFix/>
          </a:blip>
          <a:srcRect b="0" l="0" r="0" t="0"/>
          <a:stretch/>
        </p:blipFill>
        <p:spPr>
          <a:xfrm>
            <a:off x="331180" y="858129"/>
            <a:ext cx="4114773" cy="4079419"/>
          </a:xfrm>
          <a:prstGeom prst="rect">
            <a:avLst/>
          </a:prstGeom>
          <a:noFill/>
          <a:ln>
            <a:noFill/>
          </a:ln>
        </p:spPr>
      </p:pic>
      <p:pic>
        <p:nvPicPr>
          <p:cNvPr id="1145" name="Google Shape;1145;p111"/>
          <p:cNvPicPr preferRelativeResize="0"/>
          <p:nvPr/>
        </p:nvPicPr>
        <p:blipFill rotWithShape="1">
          <a:blip r:embed="rId7">
            <a:alphaModFix/>
          </a:blip>
          <a:srcRect b="0" l="0" r="0" t="0"/>
          <a:stretch/>
        </p:blipFill>
        <p:spPr>
          <a:xfrm>
            <a:off x="4587252" y="858129"/>
            <a:ext cx="3995751" cy="2597143"/>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pic>
        <p:nvPicPr>
          <p:cNvPr id="1150" name="Google Shape;1150;p11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51" name="Google Shape;1151;p11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52" name="Google Shape;1152;p112"/>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153" name="Google Shape;1153;p112"/>
          <p:cNvPicPr preferRelativeResize="0"/>
          <p:nvPr/>
        </p:nvPicPr>
        <p:blipFill rotWithShape="1">
          <a:blip r:embed="rId5">
            <a:alphaModFix/>
          </a:blip>
          <a:srcRect b="0" l="0" r="0" t="0"/>
          <a:stretch/>
        </p:blipFill>
        <p:spPr>
          <a:xfrm>
            <a:off x="8022007" y="4424767"/>
            <a:ext cx="1121992" cy="710964"/>
          </a:xfrm>
          <a:prstGeom prst="rect">
            <a:avLst/>
          </a:prstGeom>
          <a:noFill/>
          <a:ln>
            <a:noFill/>
          </a:ln>
        </p:spPr>
      </p:pic>
      <p:sp>
        <p:nvSpPr>
          <p:cNvPr id="1154" name="Google Shape;1154;p11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Output</a:t>
            </a:r>
            <a:endParaRPr i="0" sz="2800" u="none" cap="none" strike="noStrike">
              <a:solidFill>
                <a:srgbClr val="243A62"/>
              </a:solidFill>
              <a:latin typeface="Cambria"/>
              <a:ea typeface="Cambria"/>
              <a:cs typeface="Cambria"/>
              <a:sym typeface="Cambria"/>
            </a:endParaRPr>
          </a:p>
        </p:txBody>
      </p:sp>
      <p:sp>
        <p:nvSpPr>
          <p:cNvPr id="1155" name="Google Shape;1155;p112"/>
          <p:cNvSpPr/>
          <p:nvPr/>
        </p:nvSpPr>
        <p:spPr>
          <a:xfrm>
            <a:off x="331181" y="890070"/>
            <a:ext cx="1045158" cy="369332"/>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Hasil:</a:t>
            </a:r>
            <a:endParaRPr b="0" i="0" sz="1800" u="none" cap="none" strike="noStrike">
              <a:solidFill>
                <a:srgbClr val="0C0C0C"/>
              </a:solidFill>
              <a:latin typeface="Verdana"/>
              <a:ea typeface="Verdana"/>
              <a:cs typeface="Verdana"/>
              <a:sym typeface="Verdana"/>
            </a:endParaRPr>
          </a:p>
        </p:txBody>
      </p:sp>
      <p:pic>
        <p:nvPicPr>
          <p:cNvPr descr="Contoh operator relasi di Javascript" id="1156" name="Google Shape;1156;p112"/>
          <p:cNvPicPr preferRelativeResize="0"/>
          <p:nvPr/>
        </p:nvPicPr>
        <p:blipFill rotWithShape="1">
          <a:blip r:embed="rId6">
            <a:alphaModFix/>
          </a:blip>
          <a:srcRect b="0" l="0" r="0" t="0"/>
          <a:stretch/>
        </p:blipFill>
        <p:spPr>
          <a:xfrm>
            <a:off x="986124" y="1307241"/>
            <a:ext cx="7220520" cy="33315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pic>
        <p:nvPicPr>
          <p:cNvPr id="1161" name="Google Shape;1161;p11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62" name="Google Shape;1162;p11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63" name="Google Shape;1163;p113"/>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164" name="Google Shape;1164;p113"/>
          <p:cNvPicPr preferRelativeResize="0"/>
          <p:nvPr/>
        </p:nvPicPr>
        <p:blipFill rotWithShape="1">
          <a:blip r:embed="rId5">
            <a:alphaModFix/>
          </a:blip>
          <a:srcRect b="0" l="0" r="0" t="0"/>
          <a:stretch/>
        </p:blipFill>
        <p:spPr>
          <a:xfrm>
            <a:off x="8022007" y="4424767"/>
            <a:ext cx="1121992" cy="710964"/>
          </a:xfrm>
          <a:prstGeom prst="rect">
            <a:avLst/>
          </a:prstGeom>
          <a:noFill/>
          <a:ln>
            <a:noFill/>
          </a:ln>
        </p:spPr>
      </p:pic>
      <p:sp>
        <p:nvSpPr>
          <p:cNvPr id="1165" name="Google Shape;1165;p113"/>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Perbandingan</a:t>
            </a:r>
            <a:endParaRPr i="0" sz="2800" u="none" cap="none" strike="noStrike">
              <a:solidFill>
                <a:srgbClr val="243A62"/>
              </a:solidFill>
              <a:latin typeface="Cambria"/>
              <a:ea typeface="Cambria"/>
              <a:cs typeface="Cambria"/>
              <a:sym typeface="Cambria"/>
            </a:endParaRPr>
          </a:p>
        </p:txBody>
      </p:sp>
      <p:sp>
        <p:nvSpPr>
          <p:cNvPr id="1166" name="Google Shape;1166;p113"/>
          <p:cNvSpPr/>
          <p:nvPr/>
        </p:nvSpPr>
        <p:spPr>
          <a:xfrm>
            <a:off x="331181" y="890070"/>
            <a:ext cx="8361715" cy="923330"/>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Menggunakan === akan membandingkan dengan tipe data. </a:t>
            </a:r>
            <a:endParaRPr>
              <a:latin typeface="Cambria"/>
              <a:ea typeface="Cambria"/>
              <a:cs typeface="Cambria"/>
              <a:sym typeface="Cambria"/>
            </a:endParaRPr>
          </a:p>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Contoh:</a:t>
            </a:r>
            <a:endParaRPr/>
          </a:p>
          <a:p>
            <a:pPr indent="0" lvl="0" marL="194728" marR="0" rtl="0" algn="l">
              <a:lnSpc>
                <a:spcPct val="100000"/>
              </a:lnSpc>
              <a:spcBef>
                <a:spcPts val="0"/>
              </a:spcBef>
              <a:spcAft>
                <a:spcPts val="0"/>
              </a:spcAft>
              <a:buNone/>
            </a:pPr>
            <a:r>
              <a:t/>
            </a:r>
            <a:endParaRPr b="1" i="0" sz="1800" u="none" cap="none" strike="noStrike">
              <a:solidFill>
                <a:srgbClr val="0C0C0C"/>
              </a:solidFill>
              <a:latin typeface="Verdana"/>
              <a:ea typeface="Verdana"/>
              <a:cs typeface="Verdana"/>
              <a:sym typeface="Verdana"/>
            </a:endParaRPr>
          </a:p>
        </p:txBody>
      </p:sp>
      <p:pic>
        <p:nvPicPr>
          <p:cNvPr id="1167" name="Google Shape;1167;p113"/>
          <p:cNvPicPr preferRelativeResize="0"/>
          <p:nvPr/>
        </p:nvPicPr>
        <p:blipFill rotWithShape="1">
          <a:blip r:embed="rId6">
            <a:alphaModFix/>
          </a:blip>
          <a:srcRect b="0" l="0" r="0" t="0"/>
          <a:stretch/>
        </p:blipFill>
        <p:spPr>
          <a:xfrm>
            <a:off x="2232427" y="1351735"/>
            <a:ext cx="4559221" cy="1569568"/>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pic>
        <p:nvPicPr>
          <p:cNvPr id="1172" name="Google Shape;1172;p11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73" name="Google Shape;1173;p11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74" name="Google Shape;1174;p114"/>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175" name="Google Shape;1175;p114"/>
          <p:cNvPicPr preferRelativeResize="0"/>
          <p:nvPr/>
        </p:nvPicPr>
        <p:blipFill rotWithShape="1">
          <a:blip r:embed="rId5">
            <a:alphaModFix/>
          </a:blip>
          <a:srcRect b="0" l="0" r="0" t="0"/>
          <a:stretch/>
        </p:blipFill>
        <p:spPr>
          <a:xfrm>
            <a:off x="8022007" y="4424767"/>
            <a:ext cx="1121992" cy="710964"/>
          </a:xfrm>
          <a:prstGeom prst="rect">
            <a:avLst/>
          </a:prstGeom>
          <a:noFill/>
          <a:ln>
            <a:noFill/>
          </a:ln>
        </p:spPr>
      </p:pic>
      <p:sp>
        <p:nvSpPr>
          <p:cNvPr id="1176" name="Google Shape;1176;p114"/>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4. Operartor Logika</a:t>
            </a:r>
            <a:endParaRPr i="0" sz="2800" u="none" cap="none" strike="noStrike">
              <a:solidFill>
                <a:srgbClr val="243A62"/>
              </a:solidFill>
              <a:latin typeface="Cambria"/>
              <a:ea typeface="Cambria"/>
              <a:cs typeface="Cambria"/>
              <a:sym typeface="Cambria"/>
            </a:endParaRPr>
          </a:p>
        </p:txBody>
      </p:sp>
      <p:sp>
        <p:nvSpPr>
          <p:cNvPr id="1177" name="Google Shape;1177;p114"/>
          <p:cNvSpPr/>
          <p:nvPr/>
        </p:nvSpPr>
        <p:spPr>
          <a:xfrm>
            <a:off x="331181" y="890070"/>
            <a:ext cx="8361715" cy="646331"/>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Operator logika digunakan untuk melakukan operasi terhadap dua nilai boolean.</a:t>
            </a:r>
            <a:endParaRPr>
              <a:latin typeface="Cambria"/>
              <a:ea typeface="Cambria"/>
              <a:cs typeface="Cambria"/>
              <a:sym typeface="Cambria"/>
            </a:endParaRPr>
          </a:p>
        </p:txBody>
      </p:sp>
      <p:pic>
        <p:nvPicPr>
          <p:cNvPr id="1178" name="Google Shape;1178;p114"/>
          <p:cNvPicPr preferRelativeResize="0"/>
          <p:nvPr/>
        </p:nvPicPr>
        <p:blipFill rotWithShape="1">
          <a:blip r:embed="rId6">
            <a:alphaModFix/>
          </a:blip>
          <a:srcRect b="0" l="0" r="0" t="0"/>
          <a:stretch/>
        </p:blipFill>
        <p:spPr>
          <a:xfrm>
            <a:off x="1379021" y="1585169"/>
            <a:ext cx="6266033" cy="198371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pic>
        <p:nvPicPr>
          <p:cNvPr id="1183" name="Google Shape;1183;p11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84" name="Google Shape;1184;p11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85" name="Google Shape;1185;p115"/>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186" name="Google Shape;1186;p115"/>
          <p:cNvPicPr preferRelativeResize="0"/>
          <p:nvPr/>
        </p:nvPicPr>
        <p:blipFill rotWithShape="1">
          <a:blip r:embed="rId5">
            <a:alphaModFix/>
          </a:blip>
          <a:srcRect b="0" l="0" r="0" t="0"/>
          <a:stretch/>
        </p:blipFill>
        <p:spPr>
          <a:xfrm>
            <a:off x="8022007" y="4424767"/>
            <a:ext cx="1121992" cy="710964"/>
          </a:xfrm>
          <a:prstGeom prst="rect">
            <a:avLst/>
          </a:prstGeom>
          <a:noFill/>
          <a:ln>
            <a:noFill/>
          </a:ln>
        </p:spPr>
      </p:pic>
      <p:sp>
        <p:nvSpPr>
          <p:cNvPr id="1187" name="Google Shape;1187;p115"/>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Arial"/>
                <a:ea typeface="Arial"/>
                <a:cs typeface="Arial"/>
                <a:sym typeface="Arial"/>
              </a:rPr>
              <a:t>Contoh</a:t>
            </a:r>
            <a:endParaRPr b="0" i="0" sz="2800" u="none" cap="none" strike="noStrike">
              <a:solidFill>
                <a:srgbClr val="243A62"/>
              </a:solidFill>
              <a:latin typeface="Arial"/>
              <a:ea typeface="Arial"/>
              <a:cs typeface="Arial"/>
              <a:sym typeface="Arial"/>
            </a:endParaRPr>
          </a:p>
        </p:txBody>
      </p:sp>
      <p:sp>
        <p:nvSpPr>
          <p:cNvPr id="1188" name="Google Shape;1188;p115"/>
          <p:cNvSpPr txBox="1"/>
          <p:nvPr/>
        </p:nvSpPr>
        <p:spPr>
          <a:xfrm>
            <a:off x="331181" y="908829"/>
            <a:ext cx="8447059" cy="2750703"/>
          </a:xfrm>
          <a:prstGeom prst="rect">
            <a:avLst/>
          </a:prstGeom>
          <a:noFill/>
          <a:ln>
            <a:noFill/>
          </a:ln>
        </p:spPr>
        <p:txBody>
          <a:bodyPr anchorCtr="0" anchor="t" bIns="91425" lIns="91425" spcFirstLastPara="1" rIns="91425" wrap="square" tIns="91425">
            <a:noAutofit/>
          </a:bodyPr>
          <a:lstStyle/>
          <a:p>
            <a:pPr indent="0" lvl="0" marL="194728" marR="0" rtl="0" algn="l">
              <a:lnSpc>
                <a:spcPct val="100000"/>
              </a:lnSpc>
              <a:spcBef>
                <a:spcPts val="0"/>
              </a:spcBef>
              <a:spcAft>
                <a:spcPts val="0"/>
              </a:spcAft>
              <a:buClr>
                <a:srgbClr val="002060"/>
              </a:buClr>
              <a:buSzPts val="1300"/>
              <a:buFont typeface="Noto Sans Symbols"/>
              <a:buNone/>
            </a:pPr>
            <a:r>
              <a:t/>
            </a:r>
            <a:endParaRPr b="1" i="0" sz="1800" u="none" cap="none" strike="noStrike">
              <a:solidFill>
                <a:srgbClr val="002060"/>
              </a:solidFill>
              <a:latin typeface="Verdana"/>
              <a:ea typeface="Verdana"/>
              <a:cs typeface="Verdana"/>
              <a:sym typeface="Verdana"/>
            </a:endParaRPr>
          </a:p>
        </p:txBody>
      </p:sp>
      <p:pic>
        <p:nvPicPr>
          <p:cNvPr id="1189" name="Google Shape;1189;p115"/>
          <p:cNvPicPr preferRelativeResize="0"/>
          <p:nvPr/>
        </p:nvPicPr>
        <p:blipFill rotWithShape="1">
          <a:blip r:embed="rId6">
            <a:alphaModFix/>
          </a:blip>
          <a:srcRect b="0" l="0" r="0" t="0"/>
          <a:stretch/>
        </p:blipFill>
        <p:spPr>
          <a:xfrm>
            <a:off x="280410" y="908829"/>
            <a:ext cx="4325072" cy="3387190"/>
          </a:xfrm>
          <a:prstGeom prst="rect">
            <a:avLst/>
          </a:prstGeom>
          <a:noFill/>
          <a:ln>
            <a:noFill/>
          </a:ln>
        </p:spPr>
      </p:pic>
      <p:pic>
        <p:nvPicPr>
          <p:cNvPr id="1190" name="Google Shape;1190;p115"/>
          <p:cNvPicPr preferRelativeResize="0"/>
          <p:nvPr/>
        </p:nvPicPr>
        <p:blipFill rotWithShape="1">
          <a:blip r:embed="rId7">
            <a:alphaModFix/>
          </a:blip>
          <a:srcRect b="0" l="0" r="0" t="0"/>
          <a:stretch/>
        </p:blipFill>
        <p:spPr>
          <a:xfrm>
            <a:off x="4554710" y="908829"/>
            <a:ext cx="4325072" cy="2199698"/>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pic>
        <p:nvPicPr>
          <p:cNvPr id="1195" name="Google Shape;1195;p11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96" name="Google Shape;1196;p11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97" name="Google Shape;1197;p116"/>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198" name="Google Shape;1198;p116"/>
          <p:cNvPicPr preferRelativeResize="0"/>
          <p:nvPr/>
        </p:nvPicPr>
        <p:blipFill rotWithShape="1">
          <a:blip r:embed="rId5">
            <a:alphaModFix/>
          </a:blip>
          <a:srcRect b="0" l="0" r="0" t="0"/>
          <a:stretch/>
        </p:blipFill>
        <p:spPr>
          <a:xfrm>
            <a:off x="8022007" y="4424767"/>
            <a:ext cx="1121992" cy="710964"/>
          </a:xfrm>
          <a:prstGeom prst="rect">
            <a:avLst/>
          </a:prstGeom>
          <a:noFill/>
          <a:ln>
            <a:noFill/>
          </a:ln>
        </p:spPr>
      </p:pic>
      <p:sp>
        <p:nvSpPr>
          <p:cNvPr id="1199" name="Google Shape;1199;p116"/>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Output</a:t>
            </a:r>
            <a:endParaRPr i="0" sz="2800" u="none" cap="none" strike="noStrike">
              <a:solidFill>
                <a:srgbClr val="243A62"/>
              </a:solidFill>
              <a:latin typeface="Cambria"/>
              <a:ea typeface="Cambria"/>
              <a:cs typeface="Cambria"/>
              <a:sym typeface="Cambria"/>
            </a:endParaRPr>
          </a:p>
        </p:txBody>
      </p:sp>
      <p:sp>
        <p:nvSpPr>
          <p:cNvPr id="1200" name="Google Shape;1200;p116"/>
          <p:cNvSpPr/>
          <p:nvPr/>
        </p:nvSpPr>
        <p:spPr>
          <a:xfrm>
            <a:off x="331181" y="890070"/>
            <a:ext cx="8361715" cy="646331"/>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None/>
            </a:pPr>
            <a:r>
              <a:rPr b="0" i="0" lang="en-US" sz="1800" u="none" cap="none" strike="noStrike">
                <a:solidFill>
                  <a:srgbClr val="0C0C0C"/>
                </a:solidFill>
                <a:latin typeface="Verdana"/>
                <a:ea typeface="Verdana"/>
                <a:cs typeface="Verdana"/>
                <a:sym typeface="Verdana"/>
              </a:rPr>
              <a:t>Hasil:</a:t>
            </a:r>
            <a:endParaRPr/>
          </a:p>
          <a:p>
            <a:pPr indent="0" lvl="0" marL="194728" marR="0" rtl="0" algn="l">
              <a:lnSpc>
                <a:spcPct val="100000"/>
              </a:lnSpc>
              <a:spcBef>
                <a:spcPts val="0"/>
              </a:spcBef>
              <a:spcAft>
                <a:spcPts val="0"/>
              </a:spcAft>
              <a:buNone/>
            </a:pPr>
            <a:r>
              <a:t/>
            </a:r>
            <a:endParaRPr b="1" i="0" sz="1800" u="none" cap="none" strike="noStrike">
              <a:solidFill>
                <a:srgbClr val="0C0C0C"/>
              </a:solidFill>
              <a:latin typeface="Verdana"/>
              <a:ea typeface="Verdana"/>
              <a:cs typeface="Verdana"/>
              <a:sym typeface="Verdana"/>
            </a:endParaRPr>
          </a:p>
        </p:txBody>
      </p:sp>
      <p:pic>
        <p:nvPicPr>
          <p:cNvPr descr="Contoh operator logika di javascript" id="1201" name="Google Shape;1201;p116"/>
          <p:cNvPicPr preferRelativeResize="0"/>
          <p:nvPr/>
        </p:nvPicPr>
        <p:blipFill rotWithShape="1">
          <a:blip r:embed="rId6">
            <a:alphaModFix/>
          </a:blip>
          <a:srcRect b="0" l="0" r="0" t="0"/>
          <a:stretch/>
        </p:blipFill>
        <p:spPr>
          <a:xfrm>
            <a:off x="876848" y="1303294"/>
            <a:ext cx="7270380" cy="335458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pic>
        <p:nvPicPr>
          <p:cNvPr id="1206" name="Google Shape;1206;p11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07" name="Google Shape;1207;p11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08" name="Google Shape;1208;p117"/>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209" name="Google Shape;1209;p117"/>
          <p:cNvPicPr preferRelativeResize="0"/>
          <p:nvPr/>
        </p:nvPicPr>
        <p:blipFill rotWithShape="1">
          <a:blip r:embed="rId5">
            <a:alphaModFix/>
          </a:blip>
          <a:srcRect b="0" l="0" r="0" t="0"/>
          <a:stretch/>
        </p:blipFill>
        <p:spPr>
          <a:xfrm>
            <a:off x="8022007" y="4424767"/>
            <a:ext cx="1121992" cy="710964"/>
          </a:xfrm>
          <a:prstGeom prst="rect">
            <a:avLst/>
          </a:prstGeom>
          <a:noFill/>
          <a:ln>
            <a:noFill/>
          </a:ln>
        </p:spPr>
      </p:pic>
      <p:sp>
        <p:nvSpPr>
          <p:cNvPr id="1210" name="Google Shape;1210;p11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243A62"/>
                </a:solidFill>
                <a:latin typeface="Cambria"/>
                <a:ea typeface="Cambria"/>
                <a:cs typeface="Cambria"/>
                <a:sym typeface="Cambria"/>
              </a:rPr>
              <a:t>5. Operator Bitwise</a:t>
            </a:r>
            <a:endParaRPr i="0" sz="2800" u="none" cap="none" strike="noStrike">
              <a:solidFill>
                <a:srgbClr val="243A62"/>
              </a:solidFill>
              <a:latin typeface="Cambria"/>
              <a:ea typeface="Cambria"/>
              <a:cs typeface="Cambria"/>
              <a:sym typeface="Cambria"/>
            </a:endParaRPr>
          </a:p>
        </p:txBody>
      </p:sp>
      <p:sp>
        <p:nvSpPr>
          <p:cNvPr id="1211" name="Google Shape;1211;p117"/>
          <p:cNvSpPr/>
          <p:nvPr/>
        </p:nvSpPr>
        <p:spPr>
          <a:xfrm>
            <a:off x="331181" y="890070"/>
            <a:ext cx="8361715" cy="646331"/>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None/>
            </a:pPr>
            <a:r>
              <a:rPr i="0" lang="en-US" sz="1800" u="none" cap="none" strike="noStrike">
                <a:solidFill>
                  <a:srgbClr val="0C0C0C"/>
                </a:solidFill>
                <a:latin typeface="Cambria"/>
                <a:ea typeface="Cambria"/>
                <a:cs typeface="Cambria"/>
                <a:sym typeface="Cambria"/>
              </a:rPr>
              <a:t>Operator bitwise merupkan operator yang digunakan untuk operasi berdasarkan bit (biner).</a:t>
            </a:r>
            <a:endParaRPr>
              <a:latin typeface="Cambria"/>
              <a:ea typeface="Cambria"/>
              <a:cs typeface="Cambria"/>
              <a:sym typeface="Cambria"/>
            </a:endParaRPr>
          </a:p>
        </p:txBody>
      </p:sp>
      <p:pic>
        <p:nvPicPr>
          <p:cNvPr id="1212" name="Google Shape;1212;p117"/>
          <p:cNvPicPr preferRelativeResize="0"/>
          <p:nvPr/>
        </p:nvPicPr>
        <p:blipFill rotWithShape="1">
          <a:blip r:embed="rId6">
            <a:alphaModFix/>
          </a:blip>
          <a:srcRect b="0" l="0" r="0" t="0"/>
          <a:stretch/>
        </p:blipFill>
        <p:spPr>
          <a:xfrm>
            <a:off x="2196444" y="1583291"/>
            <a:ext cx="4631188" cy="322134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F77BE"/>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 Komang Sugiartha</dc:creator>
</cp:coreProperties>
</file>